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28"/>
  </p:notesMasterIdLst>
  <p:sldIdLst>
    <p:sldId id="266" r:id="rId5"/>
    <p:sldId id="267" r:id="rId6"/>
    <p:sldId id="319" r:id="rId7"/>
    <p:sldId id="313" r:id="rId8"/>
    <p:sldId id="314" r:id="rId9"/>
    <p:sldId id="344" r:id="rId10"/>
    <p:sldId id="338" r:id="rId11"/>
    <p:sldId id="342" r:id="rId12"/>
    <p:sldId id="341" r:id="rId13"/>
    <p:sldId id="345" r:id="rId14"/>
    <p:sldId id="346" r:id="rId15"/>
    <p:sldId id="347" r:id="rId16"/>
    <p:sldId id="326" r:id="rId17"/>
    <p:sldId id="348" r:id="rId18"/>
    <p:sldId id="349" r:id="rId19"/>
    <p:sldId id="350" r:id="rId20"/>
    <p:sldId id="351" r:id="rId21"/>
    <p:sldId id="352" r:id="rId22"/>
    <p:sldId id="354" r:id="rId23"/>
    <p:sldId id="355" r:id="rId24"/>
    <p:sldId id="353" r:id="rId25"/>
    <p:sldId id="356" r:id="rId26"/>
    <p:sldId id="312" r:id="rId2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21F9BC-BEAE-4565-ACE2-8937B5A98940}" v="2" dt="2025-05-15T12:58:29.8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8" autoAdjust="0"/>
    <p:restoredTop sz="87211" autoAdjust="0"/>
  </p:normalViewPr>
  <p:slideViewPr>
    <p:cSldViewPr snapToGrid="0" snapToObjects="1">
      <p:cViewPr varScale="1">
        <p:scale>
          <a:sx n="73" d="100"/>
          <a:sy n="73" d="100"/>
        </p:scale>
        <p:origin x="1056"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S::jebaker@fhi360.org::ec6199f2-1393-4d61-bf43-949919d0f5dc" providerId="AD" clId="Web-{9ACDC8BE-DBEC-E7D5-7E1A-8DBEFFE5163E}"/>
    <pc:docChg chg="modSld">
      <pc:chgData name="Jessica Baker" userId="S::jebaker@fhi360.org::ec6199f2-1393-4d61-bf43-949919d0f5dc" providerId="AD" clId="Web-{9ACDC8BE-DBEC-E7D5-7E1A-8DBEFFE5163E}" dt="2025-04-04T19:48:01.562" v="2"/>
      <pc:docMkLst>
        <pc:docMk/>
      </pc:docMkLst>
      <pc:sldChg chg="delSp">
        <pc:chgData name="Jessica Baker" userId="S::jebaker@fhi360.org::ec6199f2-1393-4d61-bf43-949919d0f5dc" providerId="AD" clId="Web-{9ACDC8BE-DBEC-E7D5-7E1A-8DBEFFE5163E}" dt="2025-04-04T19:48:01.562" v="2"/>
        <pc:sldMkLst>
          <pc:docMk/>
          <pc:sldMk cId="3440525472" sldId="312"/>
        </pc:sldMkLst>
      </pc:sldChg>
      <pc:sldChg chg="delSp">
        <pc:chgData name="Jessica Baker" userId="S::jebaker@fhi360.org::ec6199f2-1393-4d61-bf43-949919d0f5dc" providerId="AD" clId="Web-{9ACDC8BE-DBEC-E7D5-7E1A-8DBEFFE5163E}" dt="2025-04-04T19:45:19.432" v="0"/>
        <pc:sldMkLst>
          <pc:docMk/>
          <pc:sldMk cId="368544005" sldId="341"/>
        </pc:sldMkLst>
      </pc:sldChg>
      <pc:sldChg chg="modSp">
        <pc:chgData name="Jessica Baker" userId="S::jebaker@fhi360.org::ec6199f2-1393-4d61-bf43-949919d0f5dc" providerId="AD" clId="Web-{9ACDC8BE-DBEC-E7D5-7E1A-8DBEFFE5163E}" dt="2025-04-04T19:47:35.967" v="1" actId="20577"/>
        <pc:sldMkLst>
          <pc:docMk/>
          <pc:sldMk cId="2202513717" sldId="355"/>
        </pc:sldMkLst>
        <pc:spChg chg="mod">
          <ac:chgData name="Jessica Baker" userId="S::jebaker@fhi360.org::ec6199f2-1393-4d61-bf43-949919d0f5dc" providerId="AD" clId="Web-{9ACDC8BE-DBEC-E7D5-7E1A-8DBEFFE5163E}" dt="2025-04-04T19:47:35.967" v="1" actId="20577"/>
          <ac:spMkLst>
            <pc:docMk/>
            <pc:sldMk cId="2202513717" sldId="355"/>
            <ac:spMk id="2" creationId="{17DADA4C-8384-2E9A-E94D-9954858CB4D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ositivepsychology.com/mindfulness-exercises-techniques-activitie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21 Mindfulness Exercises &amp; Activities for Adults</a:t>
            </a:r>
            <a:r>
              <a:rPr lang="en-US" dirty="0"/>
              <a:t> - suggested activity: The Body Scan</a:t>
            </a:r>
          </a:p>
        </p:txBody>
      </p:sp>
      <p:sp>
        <p:nvSpPr>
          <p:cNvPr id="4" name="Slide Number Placeholder 3"/>
          <p:cNvSpPr>
            <a:spLocks noGrp="1"/>
          </p:cNvSpPr>
          <p:nvPr>
            <p:ph type="sldNum" sz="quarter" idx="5"/>
          </p:nvPr>
        </p:nvSpPr>
        <p:spPr/>
        <p:txBody>
          <a:bodyPr/>
          <a:lstStyle/>
          <a:p>
            <a:fld id="{73FCC9BF-B594-A845-9C62-34639A918F35}" type="slidenum">
              <a:rPr lang="en-US" smtClean="0"/>
              <a:t>18</a:t>
            </a:fld>
            <a:endParaRPr lang="en-US"/>
          </a:p>
        </p:txBody>
      </p:sp>
    </p:spTree>
    <p:extLst>
      <p:ext uri="{BB962C8B-B14F-4D97-AF65-F5344CB8AC3E}">
        <p14:creationId xmlns:p14="http://schemas.microsoft.com/office/powerpoint/2010/main" val="40086136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hyperlink" Target="https://jedfoundation.org/new-years-self-care-mental-health-tips/" TargetMode="External"/><Relationship Id="rId2" Type="http://schemas.openxmlformats.org/officeDocument/2006/relationships/hyperlink" Target="https://timewellnessga.com/10-empowering-mental-health-activities-for-teens/" TargetMode="External"/><Relationship Id="rId1" Type="http://schemas.openxmlformats.org/officeDocument/2006/relationships/slideLayout" Target="../slideLayouts/slideLayout11.xml"/><Relationship Id="rId4" Type="http://schemas.openxmlformats.org/officeDocument/2006/relationships/hyperlink" Target="https://meditofoundation.org/medito-ap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4</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lnSpcReduction="10000"/>
          </a:bodyPr>
          <a:lstStyle/>
          <a:p>
            <a:r>
              <a:rPr lang="en-US" sz="1600" dirty="0">
                <a:solidFill>
                  <a:srgbClr val="253746"/>
                </a:solidFill>
                <a:latin typeface="Noto Sans"/>
                <a:ea typeface="Noto Sans"/>
                <a:cs typeface="Noto Sans"/>
              </a:rPr>
              <a:t>Module 1.5 (Recovery and Resilience: Understanding the Recovery Process and Building Resilience) - Continued</a:t>
            </a:r>
          </a:p>
          <a:p>
            <a:r>
              <a:rPr lang="en-US" sz="1600" dirty="0">
                <a:solidFill>
                  <a:srgbClr val="253746"/>
                </a:solidFill>
                <a:latin typeface="Noto Sans"/>
                <a:ea typeface="Noto Sans"/>
                <a:cs typeface="Noto Sans"/>
              </a:rPr>
              <a:t>Module 1.6 (Self-Care and Well-being: Developing Strategies for Maintaining Mental Health and Well-being)</a:t>
            </a:r>
          </a:p>
          <a:p>
            <a:endParaRPr lang="en-US" sz="1100" dirty="0"/>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293745"/>
                </a:solidFill>
                <a:latin typeface="Noto Sans"/>
                <a:ea typeface="Noto Sans"/>
                <a:cs typeface="Noto Sans"/>
              </a:rPr>
              <a:t>Empowering Futures:</a:t>
            </a:r>
            <a:r>
              <a:rPr lang="en-US" sz="1400" dirty="0">
                <a:solidFill>
                  <a:srgbClr val="293745"/>
                </a:solidFill>
                <a:latin typeface="Noto Sans"/>
                <a:ea typeface="Noto Sans"/>
                <a:cs typeface="Noto Sans"/>
              </a:rPr>
              <a:t> A Mental Health </a:t>
            </a:r>
            <a:endParaRPr lang="en-US" sz="1400" dirty="0">
              <a:solidFill>
                <a:srgbClr val="000000"/>
              </a:solidFill>
              <a:latin typeface="Noto Sans"/>
              <a:ea typeface="Noto Sans"/>
              <a:cs typeface="Noto Sans"/>
            </a:endParaRPr>
          </a:p>
          <a:p>
            <a:r>
              <a:rPr lang="en-US" sz="1400" dirty="0">
                <a:solidFill>
                  <a:srgbClr val="293745"/>
                </a:solidFill>
                <a:latin typeface="Noto Sans"/>
                <a:ea typeface="Noto Sans"/>
                <a:cs typeface="Noto Sans"/>
              </a:rPr>
              <a:t>Pre-Apprenticeship Program for Young People</a:t>
            </a:r>
            <a:endParaRPr lang="en-US" sz="1400" dirty="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EA63D9-0D29-A84A-7BD5-ADDDC897E73C}"/>
              </a:ext>
            </a:extLst>
          </p:cNvPr>
          <p:cNvSpPr>
            <a:spLocks noGrp="1"/>
          </p:cNvSpPr>
          <p:nvPr>
            <p:ph idx="1"/>
          </p:nvPr>
        </p:nvSpPr>
        <p:spPr>
          <a:xfrm>
            <a:off x="732214" y="3187668"/>
            <a:ext cx="4320251" cy="3291840"/>
          </a:xfrm>
        </p:spPr>
        <p:txBody>
          <a:bodyPr vert="horz" lIns="91440" tIns="45720" rIns="91440" bIns="45720" rtlCol="0" anchor="t">
            <a:normAutofit/>
          </a:bodyPr>
          <a:lstStyle/>
          <a:p>
            <a:pPr marL="0" indent="0">
              <a:buNone/>
            </a:pPr>
            <a:r>
              <a:rPr lang="en-US" u="sng" dirty="0">
                <a:latin typeface="Noto Sans"/>
                <a:ea typeface="Noto Sans"/>
                <a:cs typeface="Noto Sans"/>
              </a:rPr>
              <a:t>Purpose:</a:t>
            </a:r>
            <a:r>
              <a:rPr lang="en-US" dirty="0">
                <a:latin typeface="Noto Sans"/>
                <a:ea typeface="Noto Sans"/>
                <a:cs typeface="Noto Sans"/>
              </a:rPr>
              <a:t> Resilience empowers individuals to navigate recovery by </a:t>
            </a:r>
            <a:r>
              <a:rPr lang="en-US" b="1" dirty="0">
                <a:latin typeface="Noto Sans"/>
                <a:ea typeface="Noto Sans"/>
                <a:cs typeface="Noto Sans"/>
              </a:rPr>
              <a:t>fostering adaptability, problem-solving skills, </a:t>
            </a:r>
            <a:r>
              <a:rPr lang="en-US" dirty="0">
                <a:latin typeface="Noto Sans"/>
                <a:ea typeface="Noto Sans"/>
                <a:cs typeface="Noto Sans"/>
              </a:rPr>
              <a:t>and </a:t>
            </a:r>
            <a:r>
              <a:rPr lang="en-US" b="1" dirty="0">
                <a:latin typeface="Noto Sans"/>
                <a:ea typeface="Noto Sans"/>
                <a:cs typeface="Noto Sans"/>
              </a:rPr>
              <a:t>a support system.</a:t>
            </a:r>
            <a:endParaRPr lang="en-US" sz="2400" b="1"/>
          </a:p>
        </p:txBody>
      </p:sp>
      <p:sp>
        <p:nvSpPr>
          <p:cNvPr id="3" name="Title 2">
            <a:extLst>
              <a:ext uri="{FF2B5EF4-FFF2-40B4-BE49-F238E27FC236}">
                <a16:creationId xmlns:a16="http://schemas.microsoft.com/office/drawing/2014/main" id="{F8FB9601-3FB3-7923-210D-D4733DE69DCA}"/>
              </a:ext>
            </a:extLst>
          </p:cNvPr>
          <p:cNvSpPr>
            <a:spLocks noGrp="1"/>
          </p:cNvSpPr>
          <p:nvPr>
            <p:ph type="title"/>
          </p:nvPr>
        </p:nvSpPr>
        <p:spPr/>
        <p:txBody>
          <a:bodyPr/>
          <a:lstStyle/>
          <a:p>
            <a:r>
              <a:rPr lang="en-US" dirty="0">
                <a:latin typeface="Noto Sans"/>
                <a:ea typeface="Noto Sans"/>
                <a:cs typeface="Noto Sans"/>
              </a:rPr>
              <a:t>Resilience</a:t>
            </a:r>
            <a:endParaRPr lang="en-US" dirty="0"/>
          </a:p>
        </p:txBody>
      </p:sp>
      <p:sp>
        <p:nvSpPr>
          <p:cNvPr id="4" name="TextBox 3">
            <a:extLst>
              <a:ext uri="{FF2B5EF4-FFF2-40B4-BE49-F238E27FC236}">
                <a16:creationId xmlns:a16="http://schemas.microsoft.com/office/drawing/2014/main" id="{07EBC222-0548-5EEA-0C13-11B0B886F217}"/>
              </a:ext>
            </a:extLst>
          </p:cNvPr>
          <p:cNvSpPr txBox="1"/>
          <p:nvPr/>
        </p:nvSpPr>
        <p:spPr>
          <a:xfrm>
            <a:off x="733546" y="1200151"/>
            <a:ext cx="4233440"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u="sng" dirty="0">
                <a:solidFill>
                  <a:srgbClr val="000000"/>
                </a:solidFill>
                <a:latin typeface="Noto Sans"/>
              </a:rPr>
              <a:t>Definition:</a:t>
            </a:r>
            <a:r>
              <a:rPr lang="en-US" dirty="0">
                <a:solidFill>
                  <a:srgbClr val="000000"/>
                </a:solidFill>
                <a:latin typeface="Noto Sans"/>
              </a:rPr>
              <a:t> The </a:t>
            </a:r>
            <a:r>
              <a:rPr lang="en-US" b="1" dirty="0">
                <a:solidFill>
                  <a:srgbClr val="000000"/>
                </a:solidFill>
                <a:latin typeface="Noto Sans"/>
              </a:rPr>
              <a:t>capacity to recover quickly</a:t>
            </a:r>
            <a:r>
              <a:rPr lang="en-US" dirty="0">
                <a:solidFill>
                  <a:srgbClr val="000000"/>
                </a:solidFill>
                <a:latin typeface="Noto Sans"/>
              </a:rPr>
              <a:t> from difficulties, </a:t>
            </a:r>
            <a:r>
              <a:rPr lang="en-US" b="1" dirty="0">
                <a:solidFill>
                  <a:srgbClr val="000000"/>
                </a:solidFill>
                <a:latin typeface="Noto Sans"/>
              </a:rPr>
              <a:t>adapt to challenging circumstances</a:t>
            </a:r>
            <a:r>
              <a:rPr lang="en-US" dirty="0">
                <a:solidFill>
                  <a:srgbClr val="000000"/>
                </a:solidFill>
                <a:latin typeface="Noto Sans"/>
              </a:rPr>
              <a:t>, and </a:t>
            </a:r>
            <a:r>
              <a:rPr lang="en-US" b="1" dirty="0">
                <a:solidFill>
                  <a:srgbClr val="000000"/>
                </a:solidFill>
                <a:latin typeface="Noto Sans"/>
              </a:rPr>
              <a:t>maintain mental well-being</a:t>
            </a:r>
            <a:r>
              <a:rPr lang="en-US" dirty="0">
                <a:solidFill>
                  <a:srgbClr val="000000"/>
                </a:solidFill>
                <a:latin typeface="Noto Sans"/>
              </a:rPr>
              <a:t> despite adversity.</a:t>
            </a:r>
            <a:endParaRPr lang="en-US" sz="2000" dirty="0">
              <a:solidFill>
                <a:srgbClr val="000000"/>
              </a:solidFill>
              <a:cs typeface="Arial"/>
            </a:endParaRPr>
          </a:p>
        </p:txBody>
      </p:sp>
      <p:pic>
        <p:nvPicPr>
          <p:cNvPr id="6" name="Picture 5" descr="Resilience Illustration stock vectors - iStock">
            <a:extLst>
              <a:ext uri="{FF2B5EF4-FFF2-40B4-BE49-F238E27FC236}">
                <a16:creationId xmlns:a16="http://schemas.microsoft.com/office/drawing/2014/main" id="{EA9490DF-C813-82F5-15EF-166459BF9395}"/>
              </a:ext>
            </a:extLst>
          </p:cNvPr>
          <p:cNvPicPr>
            <a:picLocks noChangeAspect="1"/>
          </p:cNvPicPr>
          <p:nvPr/>
        </p:nvPicPr>
        <p:blipFill>
          <a:blip r:embed="rId2"/>
          <a:stretch>
            <a:fillRect/>
          </a:stretch>
        </p:blipFill>
        <p:spPr>
          <a:xfrm>
            <a:off x="5049977" y="1484695"/>
            <a:ext cx="3840305" cy="2514116"/>
          </a:xfrm>
          <a:prstGeom prst="rect">
            <a:avLst/>
          </a:prstGeom>
        </p:spPr>
      </p:pic>
    </p:spTree>
    <p:extLst>
      <p:ext uri="{BB962C8B-B14F-4D97-AF65-F5344CB8AC3E}">
        <p14:creationId xmlns:p14="http://schemas.microsoft.com/office/powerpoint/2010/main" val="3889504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746B8B-7D25-1056-4212-D25AEF32A8FF}"/>
              </a:ext>
            </a:extLst>
          </p:cNvPr>
          <p:cNvSpPr>
            <a:spLocks noGrp="1"/>
          </p:cNvSpPr>
          <p:nvPr>
            <p:ph idx="1"/>
          </p:nvPr>
        </p:nvSpPr>
        <p:spPr>
          <a:xfrm>
            <a:off x="630936" y="1183801"/>
            <a:ext cx="7886700" cy="3291840"/>
          </a:xfrm>
        </p:spPr>
        <p:txBody>
          <a:bodyPr vert="horz" lIns="91440" tIns="45720" rIns="91440" bIns="45720" rtlCol="0" anchor="t">
            <a:normAutofit fontScale="92500" lnSpcReduction="10000"/>
          </a:bodyPr>
          <a:lstStyle/>
          <a:p>
            <a:r>
              <a:rPr lang="en-US" i="1" dirty="0">
                <a:latin typeface="Noto Sans"/>
                <a:ea typeface="Noto Sans"/>
                <a:cs typeface="Noto Sans"/>
              </a:rPr>
              <a:t>How do hope and self-determination influence the recovery process for individuals facing mental health challenges?</a:t>
            </a:r>
            <a:endParaRPr lang="en-US"/>
          </a:p>
          <a:p>
            <a:pPr marL="0" indent="0">
              <a:buNone/>
            </a:pPr>
            <a:endParaRPr lang="en-US" i="1" dirty="0">
              <a:latin typeface="Noto Sans"/>
              <a:ea typeface="Noto Sans"/>
              <a:cs typeface="Noto Sans"/>
            </a:endParaRPr>
          </a:p>
          <a:p>
            <a:r>
              <a:rPr lang="en-US" i="1" dirty="0">
                <a:latin typeface="Noto Sans"/>
                <a:ea typeface="Noto Sans"/>
                <a:cs typeface="Noto Sans"/>
              </a:rPr>
              <a:t>What personal or external factors contribute to building resilience in the face of adversity?</a:t>
            </a:r>
          </a:p>
          <a:p>
            <a:pPr marL="0" indent="0">
              <a:buNone/>
            </a:pPr>
            <a:endParaRPr lang="en-US" i="1" dirty="0">
              <a:latin typeface="Noto Sans"/>
              <a:ea typeface="Noto Sans"/>
              <a:cs typeface="Noto Sans"/>
            </a:endParaRPr>
          </a:p>
          <a:p>
            <a:r>
              <a:rPr lang="en-US" i="1" dirty="0">
                <a:latin typeface="Noto Sans"/>
                <a:ea typeface="Noto Sans"/>
                <a:cs typeface="Noto Sans"/>
              </a:rPr>
              <a:t>Discuss a time when resilience helped you or someone you know overcome a difficult situation. What lessons can be applied to mental health recovery?</a:t>
            </a:r>
          </a:p>
          <a:p>
            <a:pPr marL="0" indent="0">
              <a:buNone/>
            </a:pPr>
            <a:endParaRPr lang="en-US" i="1" dirty="0">
              <a:latin typeface="Noto Sans"/>
              <a:ea typeface="Noto Sans"/>
              <a:cs typeface="Noto Sans"/>
            </a:endParaRPr>
          </a:p>
          <a:p>
            <a:r>
              <a:rPr lang="en-US" i="1" dirty="0">
                <a:latin typeface="Noto Sans"/>
                <a:ea typeface="Noto Sans"/>
                <a:cs typeface="Noto Sans"/>
              </a:rPr>
              <a:t>How can workplaces, schools, or communities create environments that promote resilience and support recovery?</a:t>
            </a:r>
          </a:p>
        </p:txBody>
      </p:sp>
      <p:sp>
        <p:nvSpPr>
          <p:cNvPr id="3" name="Title 2">
            <a:extLst>
              <a:ext uri="{FF2B5EF4-FFF2-40B4-BE49-F238E27FC236}">
                <a16:creationId xmlns:a16="http://schemas.microsoft.com/office/drawing/2014/main" id="{6593C7AD-1BA2-484D-FD41-EC4E23C1B6AC}"/>
              </a:ext>
            </a:extLst>
          </p:cNvPr>
          <p:cNvSpPr>
            <a:spLocks noGrp="1"/>
          </p:cNvSpPr>
          <p:nvPr>
            <p:ph type="title"/>
          </p:nvPr>
        </p:nvSpPr>
        <p:spPr/>
        <p:txBody>
          <a:bodyPr/>
          <a:lstStyle/>
          <a:p>
            <a:r>
              <a:rPr lang="en-US" dirty="0">
                <a:latin typeface="Noto Sans"/>
                <a:ea typeface="Noto Sans"/>
                <a:cs typeface="Noto Sans"/>
              </a:rPr>
              <a:t>Resilience – Speed Dating Discussion</a:t>
            </a:r>
            <a:endParaRPr lang="en-US" dirty="0"/>
          </a:p>
        </p:txBody>
      </p:sp>
    </p:spTree>
    <p:extLst>
      <p:ext uri="{BB962C8B-B14F-4D97-AF65-F5344CB8AC3E}">
        <p14:creationId xmlns:p14="http://schemas.microsoft.com/office/powerpoint/2010/main" val="3626160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2D52B7-C55C-7711-00D2-AF096ECF8A3C}"/>
              </a:ext>
            </a:extLst>
          </p:cNvPr>
          <p:cNvSpPr>
            <a:spLocks noGrp="1"/>
          </p:cNvSpPr>
          <p:nvPr>
            <p:ph idx="1"/>
          </p:nvPr>
        </p:nvSpPr>
        <p:spPr>
          <a:xfrm>
            <a:off x="4450581" y="1277844"/>
            <a:ext cx="4327486" cy="3479929"/>
          </a:xfrm>
        </p:spPr>
        <p:txBody>
          <a:bodyPr vert="horz" lIns="91440" tIns="45720" rIns="91440" bIns="45720" rtlCol="0" anchor="t">
            <a:normAutofit lnSpcReduction="10000"/>
          </a:bodyPr>
          <a:lstStyle/>
          <a:p>
            <a:r>
              <a:rPr lang="en-US" dirty="0">
                <a:latin typeface="Noto Sans"/>
                <a:ea typeface="Noto Sans"/>
                <a:cs typeface="Noto Sans"/>
              </a:rPr>
              <a:t>I will divide you into small groups and give you a poster. Using the markers, poster, your own ideas, and research on the Internet, come up with different strategies to build resilience in different areas of your life (emotional well-being, physical well-being, social well-being).</a:t>
            </a:r>
            <a:endParaRPr lang="en-US" dirty="0"/>
          </a:p>
          <a:p>
            <a:pPr lvl="1">
              <a:buFont typeface="Courier New" panose="020B0604020202020204" pitchFamily="34" charset="0"/>
              <a:buChar char="o"/>
            </a:pPr>
            <a:r>
              <a:rPr lang="en-US" dirty="0">
                <a:latin typeface="Noto Sans"/>
                <a:ea typeface="Noto Sans"/>
                <a:cs typeface="Noto Sans"/>
              </a:rPr>
              <a:t>Examples: Practicing mindfulness, building a support network, developing copying skills</a:t>
            </a:r>
          </a:p>
          <a:p>
            <a:r>
              <a:rPr lang="en-US" dirty="0">
                <a:latin typeface="Noto Sans"/>
                <a:ea typeface="Noto Sans"/>
                <a:cs typeface="Noto Sans"/>
              </a:rPr>
              <a:t>You will be expected to share these with the larger group, so be prepared!</a:t>
            </a:r>
            <a:endParaRPr lang="en-US"/>
          </a:p>
        </p:txBody>
      </p:sp>
      <p:sp>
        <p:nvSpPr>
          <p:cNvPr id="3" name="Title 2">
            <a:extLst>
              <a:ext uri="{FF2B5EF4-FFF2-40B4-BE49-F238E27FC236}">
                <a16:creationId xmlns:a16="http://schemas.microsoft.com/office/drawing/2014/main" id="{59324A12-76B5-FB67-938B-3EC2756D6229}"/>
              </a:ext>
            </a:extLst>
          </p:cNvPr>
          <p:cNvSpPr>
            <a:spLocks noGrp="1"/>
          </p:cNvSpPr>
          <p:nvPr>
            <p:ph type="title"/>
          </p:nvPr>
        </p:nvSpPr>
        <p:spPr/>
        <p:txBody>
          <a:bodyPr/>
          <a:lstStyle/>
          <a:p>
            <a:r>
              <a:rPr lang="en-US" dirty="0">
                <a:latin typeface="Noto Sans"/>
                <a:ea typeface="Noto Sans"/>
                <a:cs typeface="Noto Sans"/>
              </a:rPr>
              <a:t>Resilience-building Brainstorm</a:t>
            </a:r>
            <a:endParaRPr lang="en-US" dirty="0"/>
          </a:p>
        </p:txBody>
      </p:sp>
      <p:pic>
        <p:nvPicPr>
          <p:cNvPr id="4" name="Picture 3" descr="Brain intelligence, resilience or creativity to control thinking ...">
            <a:extLst>
              <a:ext uri="{FF2B5EF4-FFF2-40B4-BE49-F238E27FC236}">
                <a16:creationId xmlns:a16="http://schemas.microsoft.com/office/drawing/2014/main" id="{8EB8D20C-7084-4BF2-8949-A8039390F9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9472" y="1536054"/>
            <a:ext cx="4025822" cy="2700762"/>
          </a:xfrm>
          <a:prstGeom prst="rect">
            <a:avLst/>
          </a:prstGeom>
        </p:spPr>
      </p:pic>
    </p:spTree>
    <p:extLst>
      <p:ext uri="{BB962C8B-B14F-4D97-AF65-F5344CB8AC3E}">
        <p14:creationId xmlns:p14="http://schemas.microsoft.com/office/powerpoint/2010/main" val="1579318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10FAD-4D82-ECC6-2804-CBEEEDAA21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1019FE-6364-9E52-D42B-3786C546E8D0}"/>
              </a:ext>
            </a:extLst>
          </p:cNvPr>
          <p:cNvSpPr>
            <a:spLocks noGrp="1"/>
          </p:cNvSpPr>
          <p:nvPr>
            <p:ph type="title"/>
          </p:nvPr>
        </p:nvSpPr>
        <p:spPr>
          <a:xfrm>
            <a:off x="623888" y="1289635"/>
            <a:ext cx="6853660" cy="2146787"/>
          </a:xfrm>
        </p:spPr>
        <p:txBody>
          <a:bodyPr>
            <a:normAutofit/>
          </a:bodyPr>
          <a:lstStyle/>
          <a:p>
            <a:r>
              <a:rPr lang="en-US" dirty="0">
                <a:latin typeface="Noto Sans"/>
                <a:ea typeface="Noto Sans"/>
                <a:cs typeface="Noto Sans"/>
              </a:rPr>
              <a:t>Module</a:t>
            </a:r>
            <a:r>
              <a:rPr lang="en-US" dirty="0">
                <a:solidFill>
                  <a:srgbClr val="000000"/>
                </a:solidFill>
                <a:latin typeface="Noto Sans"/>
                <a:ea typeface="Noto Sans"/>
                <a:cs typeface="Noto Sans"/>
              </a:rPr>
              <a:t> 1.6 -  </a:t>
            </a:r>
            <a:br>
              <a:rPr lang="en-US" dirty="0">
                <a:solidFill>
                  <a:srgbClr val="000000"/>
                </a:solidFill>
                <a:latin typeface="Noto Sans"/>
                <a:ea typeface="Noto Sans"/>
                <a:cs typeface="Noto Sans"/>
              </a:rPr>
            </a:br>
            <a:r>
              <a:rPr lang="en-US" dirty="0">
                <a:solidFill>
                  <a:srgbClr val="000000"/>
                </a:solidFill>
                <a:latin typeface="Noto Sans"/>
                <a:ea typeface="Noto Sans"/>
                <a:cs typeface="Noto Sans"/>
              </a:rPr>
              <a:t>Self-Care and Well-being: </a:t>
            </a:r>
          </a:p>
        </p:txBody>
      </p:sp>
      <p:sp>
        <p:nvSpPr>
          <p:cNvPr id="5" name="Text Placeholder 4">
            <a:extLst>
              <a:ext uri="{FF2B5EF4-FFF2-40B4-BE49-F238E27FC236}">
                <a16:creationId xmlns:a16="http://schemas.microsoft.com/office/drawing/2014/main" id="{0F16DF66-4DE6-4F9F-7D8A-F363A51B0D58}"/>
              </a:ext>
            </a:extLst>
          </p:cNvPr>
          <p:cNvSpPr>
            <a:spLocks noGrp="1"/>
          </p:cNvSpPr>
          <p:nvPr>
            <p:ph type="body" idx="1"/>
          </p:nvPr>
        </p:nvSpPr>
        <p:spPr>
          <a:xfrm>
            <a:off x="623888" y="3442098"/>
            <a:ext cx="6701742" cy="1125140"/>
          </a:xfrm>
        </p:spPr>
        <p:txBody>
          <a:bodyPr vert="horz" lIns="91440" tIns="45720" rIns="91440" bIns="45720" rtlCol="0" anchor="t">
            <a:normAutofit/>
          </a:bodyPr>
          <a:lstStyle/>
          <a:p>
            <a:r>
              <a:rPr lang="en-US" dirty="0">
                <a:latin typeface="Noto Sans"/>
                <a:ea typeface="Noto Sans"/>
                <a:cs typeface="Noto Sans"/>
              </a:rPr>
              <a:t>Developing Strategies for Maintaining Mental Health and Well-being</a:t>
            </a:r>
          </a:p>
        </p:txBody>
      </p:sp>
    </p:spTree>
    <p:extLst>
      <p:ext uri="{BB962C8B-B14F-4D97-AF65-F5344CB8AC3E}">
        <p14:creationId xmlns:p14="http://schemas.microsoft.com/office/powerpoint/2010/main" val="3520026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2A1208-7D4C-6773-BB94-BC7DDD81DDBE}"/>
              </a:ext>
            </a:extLst>
          </p:cNvPr>
          <p:cNvSpPr>
            <a:spLocks noGrp="1"/>
          </p:cNvSpPr>
          <p:nvPr>
            <p:ph idx="1"/>
          </p:nvPr>
        </p:nvSpPr>
        <p:spPr>
          <a:xfrm>
            <a:off x="630936" y="1270610"/>
            <a:ext cx="7886700" cy="636898"/>
          </a:xfrm>
        </p:spPr>
        <p:txBody>
          <a:bodyPr vert="horz" lIns="91440" tIns="45720" rIns="91440" bIns="45720" rtlCol="0" anchor="t">
            <a:normAutofit/>
          </a:bodyPr>
          <a:lstStyle/>
          <a:p>
            <a:r>
              <a:rPr lang="en-US" sz="1600" u="sng" dirty="0">
                <a:latin typeface="Noto Sans"/>
                <a:ea typeface="Noto Sans"/>
                <a:cs typeface="Noto Sans"/>
              </a:rPr>
              <a:t>Definition:</a:t>
            </a:r>
            <a:r>
              <a:rPr lang="en-US" sz="1600" dirty="0">
                <a:latin typeface="Noto Sans"/>
                <a:ea typeface="Noto Sans"/>
                <a:cs typeface="Noto Sans"/>
              </a:rPr>
              <a:t> A deliberate and proactive process of taking steps to preserve or enhance one’s physical, mental, and emotional health.</a:t>
            </a:r>
          </a:p>
        </p:txBody>
      </p:sp>
      <p:sp>
        <p:nvSpPr>
          <p:cNvPr id="3" name="Title 2">
            <a:extLst>
              <a:ext uri="{FF2B5EF4-FFF2-40B4-BE49-F238E27FC236}">
                <a16:creationId xmlns:a16="http://schemas.microsoft.com/office/drawing/2014/main" id="{021ED0D1-C73D-0A21-FE01-5C797A703D5D}"/>
              </a:ext>
            </a:extLst>
          </p:cNvPr>
          <p:cNvSpPr>
            <a:spLocks noGrp="1"/>
          </p:cNvSpPr>
          <p:nvPr>
            <p:ph type="title"/>
          </p:nvPr>
        </p:nvSpPr>
        <p:spPr/>
        <p:txBody>
          <a:bodyPr/>
          <a:lstStyle/>
          <a:p>
            <a:r>
              <a:rPr lang="en-US" dirty="0">
                <a:latin typeface="Noto Sans"/>
                <a:ea typeface="Noto Sans"/>
                <a:cs typeface="Noto Sans"/>
              </a:rPr>
              <a:t>Self-care</a:t>
            </a:r>
            <a:endParaRPr lang="en-US" dirty="0"/>
          </a:p>
        </p:txBody>
      </p:sp>
      <p:sp>
        <p:nvSpPr>
          <p:cNvPr id="4" name="TextBox 3">
            <a:extLst>
              <a:ext uri="{FF2B5EF4-FFF2-40B4-BE49-F238E27FC236}">
                <a16:creationId xmlns:a16="http://schemas.microsoft.com/office/drawing/2014/main" id="{373B609C-ADCD-5094-7E89-706E889D9726}"/>
              </a:ext>
            </a:extLst>
          </p:cNvPr>
          <p:cNvSpPr txBox="1"/>
          <p:nvPr/>
        </p:nvSpPr>
        <p:spPr>
          <a:xfrm>
            <a:off x="4484764" y="2028122"/>
            <a:ext cx="393496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i="1" dirty="0">
                <a:latin typeface="Noto Sans"/>
                <a:ea typeface="Noto Sans"/>
                <a:cs typeface="Noto Sans"/>
              </a:rPr>
              <a:t>Why is self-care important?</a:t>
            </a:r>
          </a:p>
        </p:txBody>
      </p:sp>
      <p:sp>
        <p:nvSpPr>
          <p:cNvPr id="5" name="TextBox 4">
            <a:extLst>
              <a:ext uri="{FF2B5EF4-FFF2-40B4-BE49-F238E27FC236}">
                <a16:creationId xmlns:a16="http://schemas.microsoft.com/office/drawing/2014/main" id="{40FE602E-CD9E-A890-A456-64842886CE23}"/>
              </a:ext>
            </a:extLst>
          </p:cNvPr>
          <p:cNvSpPr txBox="1"/>
          <p:nvPr/>
        </p:nvSpPr>
        <p:spPr>
          <a:xfrm>
            <a:off x="4770217" y="2769966"/>
            <a:ext cx="364747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Noto Sans"/>
                <a:ea typeface="Noto Sans"/>
                <a:cs typeface="Noto Sans"/>
              </a:rPr>
              <a:t>Self-care fosters resilience, reduces stress, and enhances overall well-being. It empowers individuals to navigate life’s challenges while maintaining balance and productivity.</a:t>
            </a:r>
          </a:p>
        </p:txBody>
      </p:sp>
      <p:pic>
        <p:nvPicPr>
          <p:cNvPr id="7" name="Picture 6">
            <a:extLst>
              <a:ext uri="{FF2B5EF4-FFF2-40B4-BE49-F238E27FC236}">
                <a16:creationId xmlns:a16="http://schemas.microsoft.com/office/drawing/2014/main" id="{AD5B765D-B8F6-F9CF-3A1D-A61D2C487A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6735" y="1906930"/>
            <a:ext cx="3045349" cy="2689668"/>
          </a:xfrm>
          <a:prstGeom prst="rect">
            <a:avLst/>
          </a:prstGeom>
        </p:spPr>
      </p:pic>
    </p:spTree>
    <p:extLst>
      <p:ext uri="{BB962C8B-B14F-4D97-AF65-F5344CB8AC3E}">
        <p14:creationId xmlns:p14="http://schemas.microsoft.com/office/powerpoint/2010/main" val="425908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42F62A-EA53-F87E-42DE-BF5325CDC23D}"/>
              </a:ext>
            </a:extLst>
          </p:cNvPr>
          <p:cNvPicPr>
            <a:picLocks noChangeAspect="1"/>
          </p:cNvPicPr>
          <p:nvPr/>
        </p:nvPicPr>
        <p:blipFill>
          <a:blip r:embed="rId2"/>
          <a:stretch>
            <a:fillRect/>
          </a:stretch>
        </p:blipFill>
        <p:spPr>
          <a:xfrm>
            <a:off x="4954145" y="1336695"/>
            <a:ext cx="3156634" cy="3533534"/>
          </a:xfrm>
          <a:prstGeom prst="rect">
            <a:avLst/>
          </a:prstGeom>
        </p:spPr>
      </p:pic>
      <p:sp>
        <p:nvSpPr>
          <p:cNvPr id="2" name="Content Placeholder 1">
            <a:extLst>
              <a:ext uri="{FF2B5EF4-FFF2-40B4-BE49-F238E27FC236}">
                <a16:creationId xmlns:a16="http://schemas.microsoft.com/office/drawing/2014/main" id="{9581D0B9-38FE-17D8-80D3-A93BD922C29E}"/>
              </a:ext>
            </a:extLst>
          </p:cNvPr>
          <p:cNvSpPr>
            <a:spLocks noGrp="1"/>
          </p:cNvSpPr>
          <p:nvPr>
            <p:ph idx="1"/>
          </p:nvPr>
        </p:nvSpPr>
        <p:spPr>
          <a:xfrm>
            <a:off x="356037" y="1480401"/>
            <a:ext cx="4218972" cy="3241202"/>
          </a:xfrm>
        </p:spPr>
        <p:txBody>
          <a:bodyPr vert="horz" lIns="91440" tIns="45720" rIns="91440" bIns="45720" rtlCol="0" anchor="t">
            <a:normAutofit/>
          </a:bodyPr>
          <a:lstStyle/>
          <a:p>
            <a:pPr lvl="1">
              <a:buFont typeface="System Font Regular" panose="020B0604020202020204" pitchFamily="34" charset="0"/>
              <a:buChar char="–"/>
            </a:pPr>
            <a:r>
              <a:rPr lang="en-US" sz="2000" i="1">
                <a:latin typeface="Noto Sans"/>
                <a:ea typeface="Noto Sans"/>
                <a:cs typeface="Noto Sans"/>
              </a:rPr>
              <a:t>Self-awareness: </a:t>
            </a:r>
            <a:r>
              <a:rPr lang="en-US" sz="2000">
                <a:latin typeface="Noto Sans"/>
                <a:ea typeface="Noto Sans"/>
                <a:cs typeface="Noto Sans"/>
              </a:rPr>
              <a:t>Recognizing personal needs and stressors.</a:t>
            </a:r>
          </a:p>
          <a:p>
            <a:pPr lvl="1">
              <a:buFont typeface="System Font Regular" panose="020B0604020202020204" pitchFamily="34" charset="0"/>
              <a:buChar char="–"/>
            </a:pPr>
            <a:r>
              <a:rPr lang="en-US" sz="2000" i="1" dirty="0">
                <a:latin typeface="Noto Sans"/>
                <a:ea typeface="Noto Sans"/>
                <a:cs typeface="Noto Sans"/>
              </a:rPr>
              <a:t>Balance:</a:t>
            </a:r>
            <a:r>
              <a:rPr lang="en-US" sz="2000" b="1" dirty="0">
                <a:latin typeface="Noto Sans"/>
                <a:ea typeface="Noto Sans"/>
                <a:cs typeface="Noto Sans"/>
              </a:rPr>
              <a:t> </a:t>
            </a:r>
            <a:r>
              <a:rPr lang="en-US" sz="2000" dirty="0">
                <a:latin typeface="Noto Sans"/>
                <a:ea typeface="Noto Sans"/>
                <a:cs typeface="Noto Sans"/>
              </a:rPr>
              <a:t>Prioritizing rest, work, and leisure.</a:t>
            </a:r>
          </a:p>
          <a:p>
            <a:pPr lvl="1">
              <a:buFont typeface="System Font Regular" panose="020B0604020202020204" pitchFamily="34" charset="0"/>
              <a:buChar char="–"/>
            </a:pPr>
            <a:r>
              <a:rPr lang="en-US" sz="2000" i="1" dirty="0">
                <a:latin typeface="Noto Sans"/>
                <a:ea typeface="Noto Sans"/>
                <a:cs typeface="Noto Sans"/>
              </a:rPr>
              <a:t>Consistency: </a:t>
            </a:r>
            <a:r>
              <a:rPr lang="en-US" sz="2000" dirty="0">
                <a:latin typeface="Noto Sans"/>
                <a:ea typeface="Noto Sans"/>
                <a:cs typeface="Noto Sans"/>
              </a:rPr>
              <a:t>Incorporating self-care into daily routines.</a:t>
            </a:r>
          </a:p>
          <a:p>
            <a:endParaRPr lang="en-US" sz="3200" dirty="0">
              <a:latin typeface="Noto Sans"/>
              <a:ea typeface="Noto Sans"/>
              <a:cs typeface="Noto Sans"/>
            </a:endParaRPr>
          </a:p>
        </p:txBody>
      </p:sp>
      <p:sp>
        <p:nvSpPr>
          <p:cNvPr id="3" name="Title 2">
            <a:extLst>
              <a:ext uri="{FF2B5EF4-FFF2-40B4-BE49-F238E27FC236}">
                <a16:creationId xmlns:a16="http://schemas.microsoft.com/office/drawing/2014/main" id="{4191FE31-A43E-1133-C0A2-A73D06BA28A5}"/>
              </a:ext>
            </a:extLst>
          </p:cNvPr>
          <p:cNvSpPr>
            <a:spLocks noGrp="1"/>
          </p:cNvSpPr>
          <p:nvPr>
            <p:ph type="title"/>
          </p:nvPr>
        </p:nvSpPr>
        <p:spPr/>
        <p:txBody>
          <a:bodyPr/>
          <a:lstStyle/>
          <a:p>
            <a:r>
              <a:rPr lang="en-US" dirty="0">
                <a:latin typeface="Noto Sans"/>
                <a:ea typeface="Noto Sans"/>
                <a:cs typeface="Noto Sans"/>
              </a:rPr>
              <a:t>Principles of Self-care</a:t>
            </a:r>
            <a:endParaRPr lang="en-US" dirty="0"/>
          </a:p>
        </p:txBody>
      </p:sp>
    </p:spTree>
    <p:extLst>
      <p:ext uri="{BB962C8B-B14F-4D97-AF65-F5344CB8AC3E}">
        <p14:creationId xmlns:p14="http://schemas.microsoft.com/office/powerpoint/2010/main" val="3947815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048F882-D4EF-E6EC-3CA0-A81F6B3D8444}"/>
              </a:ext>
            </a:extLst>
          </p:cNvPr>
          <p:cNvSpPr>
            <a:spLocks noGrp="1"/>
          </p:cNvSpPr>
          <p:nvPr>
            <p:ph idx="1"/>
          </p:nvPr>
        </p:nvSpPr>
        <p:spPr>
          <a:xfrm>
            <a:off x="630936" y="1285078"/>
            <a:ext cx="3495556" cy="3241202"/>
          </a:xfrm>
        </p:spPr>
        <p:txBody>
          <a:bodyPr vert="horz" lIns="91440" tIns="45720" rIns="91440" bIns="45720" rtlCol="0" anchor="t">
            <a:normAutofit lnSpcReduction="10000"/>
          </a:bodyPr>
          <a:lstStyle/>
          <a:p>
            <a:r>
              <a:rPr lang="en-US" sz="1600" i="1" dirty="0">
                <a:latin typeface="Noto Sans"/>
                <a:ea typeface="Noto Sans"/>
                <a:cs typeface="Noto Sans"/>
              </a:rPr>
              <a:t>Stress Management:</a:t>
            </a:r>
            <a:r>
              <a:rPr lang="en-US" sz="1600" dirty="0">
                <a:latin typeface="Noto Sans"/>
                <a:ea typeface="Noto Sans"/>
                <a:cs typeface="Noto Sans"/>
              </a:rPr>
              <a:t> Techniques like mindfulness, deep breathing, and journaling.</a:t>
            </a:r>
          </a:p>
          <a:p>
            <a:r>
              <a:rPr lang="en-US" sz="1600" i="1" dirty="0">
                <a:latin typeface="Noto Sans"/>
                <a:ea typeface="Noto Sans"/>
                <a:cs typeface="Noto Sans"/>
              </a:rPr>
              <a:t>Relaxation:</a:t>
            </a:r>
            <a:r>
              <a:rPr lang="en-US" sz="1600" dirty="0">
                <a:latin typeface="Noto Sans"/>
                <a:ea typeface="Noto Sans"/>
                <a:cs typeface="Noto Sans"/>
              </a:rPr>
              <a:t> Activities such as yoga, meditation, and progressive muscle relaxation.</a:t>
            </a:r>
            <a:endParaRPr lang="en-US" sz="1600">
              <a:latin typeface="Noto Sans"/>
              <a:ea typeface="Noto Sans"/>
              <a:cs typeface="Noto Sans"/>
            </a:endParaRPr>
          </a:p>
          <a:p>
            <a:r>
              <a:rPr lang="en-US" sz="1600" i="1" dirty="0">
                <a:latin typeface="Noto Sans"/>
                <a:ea typeface="Noto Sans"/>
                <a:cs typeface="Noto Sans"/>
              </a:rPr>
              <a:t>Healthy Lifestyle: </a:t>
            </a:r>
            <a:r>
              <a:rPr lang="en-US" sz="1600" dirty="0">
                <a:latin typeface="Noto Sans"/>
                <a:ea typeface="Noto Sans"/>
                <a:cs typeface="Noto Sans"/>
              </a:rPr>
              <a:t>Nutrition, regular exercise, and sufficient sleep.</a:t>
            </a:r>
            <a:endParaRPr lang="en-US" sz="1600">
              <a:latin typeface="Noto Sans"/>
              <a:ea typeface="Noto Sans"/>
              <a:cs typeface="Noto Sans"/>
            </a:endParaRPr>
          </a:p>
          <a:p>
            <a:r>
              <a:rPr lang="en-US" sz="1600" i="1" dirty="0">
                <a:latin typeface="Noto Sans"/>
                <a:ea typeface="Noto Sans"/>
                <a:cs typeface="Noto Sans"/>
              </a:rPr>
              <a:t>Social Connections: </a:t>
            </a:r>
            <a:r>
              <a:rPr lang="en-US" sz="1600" dirty="0">
                <a:latin typeface="Noto Sans"/>
                <a:ea typeface="Noto Sans"/>
                <a:cs typeface="Noto Sans"/>
              </a:rPr>
              <a:t>Building and maintaining supportive relationships.</a:t>
            </a:r>
            <a:endParaRPr lang="en-US" sz="1600">
              <a:latin typeface="Noto Sans"/>
              <a:ea typeface="Noto Sans"/>
              <a:cs typeface="Noto Sans"/>
            </a:endParaRPr>
          </a:p>
          <a:p>
            <a:endParaRPr lang="en-US" sz="1600"/>
          </a:p>
        </p:txBody>
      </p:sp>
      <p:sp>
        <p:nvSpPr>
          <p:cNvPr id="3" name="Title 2">
            <a:extLst>
              <a:ext uri="{FF2B5EF4-FFF2-40B4-BE49-F238E27FC236}">
                <a16:creationId xmlns:a16="http://schemas.microsoft.com/office/drawing/2014/main" id="{AB20370C-A374-3FA4-C41C-E06D96DAAE05}"/>
              </a:ext>
            </a:extLst>
          </p:cNvPr>
          <p:cNvSpPr>
            <a:spLocks noGrp="1"/>
          </p:cNvSpPr>
          <p:nvPr>
            <p:ph type="title"/>
          </p:nvPr>
        </p:nvSpPr>
        <p:spPr/>
        <p:txBody>
          <a:bodyPr/>
          <a:lstStyle/>
          <a:p>
            <a:r>
              <a:rPr lang="en-US" dirty="0">
                <a:latin typeface="Noto Sans"/>
                <a:ea typeface="Noto Sans"/>
                <a:cs typeface="Noto Sans"/>
              </a:rPr>
              <a:t>Self-care Strategies</a:t>
            </a:r>
            <a:endParaRPr lang="en-US" dirty="0"/>
          </a:p>
        </p:txBody>
      </p:sp>
      <p:pic>
        <p:nvPicPr>
          <p:cNvPr id="4" name="Picture 3">
            <a:extLst>
              <a:ext uri="{FF2B5EF4-FFF2-40B4-BE49-F238E27FC236}">
                <a16:creationId xmlns:a16="http://schemas.microsoft.com/office/drawing/2014/main" id="{13336F18-C122-F44C-55B4-D857B461895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7119" y="1381727"/>
            <a:ext cx="4357920" cy="3031121"/>
          </a:xfrm>
          <a:prstGeom prst="rect">
            <a:avLst/>
          </a:prstGeom>
        </p:spPr>
      </p:pic>
    </p:spTree>
    <p:extLst>
      <p:ext uri="{BB962C8B-B14F-4D97-AF65-F5344CB8AC3E}">
        <p14:creationId xmlns:p14="http://schemas.microsoft.com/office/powerpoint/2010/main" val="2533551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ED1AC-AEF0-B484-258C-B327A4DD3F51}"/>
              </a:ext>
            </a:extLst>
          </p:cNvPr>
          <p:cNvSpPr>
            <a:spLocks noGrp="1"/>
          </p:cNvSpPr>
          <p:nvPr>
            <p:ph type="title"/>
          </p:nvPr>
        </p:nvSpPr>
        <p:spPr/>
        <p:txBody>
          <a:bodyPr/>
          <a:lstStyle/>
          <a:p>
            <a:r>
              <a:rPr lang="en-US" dirty="0">
                <a:latin typeface="Noto Sans"/>
                <a:ea typeface="Noto Sans"/>
                <a:cs typeface="Noto Sans"/>
              </a:rPr>
              <a:t>Guided Relaxation Exercise</a:t>
            </a:r>
            <a:endParaRPr lang="en-US" dirty="0"/>
          </a:p>
        </p:txBody>
      </p:sp>
      <p:sp>
        <p:nvSpPr>
          <p:cNvPr id="3" name="Text Placeholder 2">
            <a:extLst>
              <a:ext uri="{FF2B5EF4-FFF2-40B4-BE49-F238E27FC236}">
                <a16:creationId xmlns:a16="http://schemas.microsoft.com/office/drawing/2014/main" id="{D384E6F8-9FAA-58D3-8E02-83F1DDC17297}"/>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The Body Scan</a:t>
            </a:r>
            <a:endParaRPr lang="en-US" dirty="0"/>
          </a:p>
        </p:txBody>
      </p:sp>
    </p:spTree>
    <p:extLst>
      <p:ext uri="{BB962C8B-B14F-4D97-AF65-F5344CB8AC3E}">
        <p14:creationId xmlns:p14="http://schemas.microsoft.com/office/powerpoint/2010/main" val="4150979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80F126-8AD5-6288-826F-9C481E1F80E5}"/>
              </a:ext>
            </a:extLst>
          </p:cNvPr>
          <p:cNvSpPr>
            <a:spLocks noGrp="1"/>
          </p:cNvSpPr>
          <p:nvPr>
            <p:ph idx="1"/>
          </p:nvPr>
        </p:nvSpPr>
        <p:spPr>
          <a:xfrm>
            <a:off x="233056" y="1147629"/>
            <a:ext cx="8450966" cy="3248436"/>
          </a:xfrm>
        </p:spPr>
        <p:txBody>
          <a:bodyPr vert="horz" lIns="91440" tIns="45720" rIns="91440" bIns="45720" rtlCol="0" anchor="t">
            <a:normAutofit/>
          </a:bodyPr>
          <a:lstStyle/>
          <a:p>
            <a:pPr lvl="1">
              <a:buFont typeface="System Font Regular" panose="020B0604020202020204" pitchFamily="34" charset="0"/>
              <a:buChar char="–"/>
            </a:pPr>
            <a:r>
              <a:rPr lang="en-US" sz="2000" dirty="0">
                <a:latin typeface="Noto Sans"/>
                <a:ea typeface="Noto Sans"/>
                <a:cs typeface="Noto Sans"/>
              </a:rPr>
              <a:t>Physical activity enhances mental clarity and reduces anxiety.</a:t>
            </a:r>
          </a:p>
          <a:p>
            <a:pPr lvl="1">
              <a:buFont typeface="System Font Regular" panose="020B0604020202020204" pitchFamily="34" charset="0"/>
              <a:buChar char="–"/>
            </a:pPr>
            <a:r>
              <a:rPr lang="en-US" sz="2000" dirty="0">
                <a:latin typeface="Noto Sans"/>
                <a:ea typeface="Noto Sans"/>
                <a:cs typeface="Noto Sans"/>
              </a:rPr>
              <a:t>Balanced nutrition impacts mood and cognitive functioning.</a:t>
            </a:r>
          </a:p>
          <a:p>
            <a:pPr lvl="1">
              <a:buFont typeface="System Font Regular" panose="020B0604020202020204" pitchFamily="34" charset="0"/>
              <a:buChar char="–"/>
            </a:pPr>
            <a:r>
              <a:rPr lang="en-US" sz="2000" dirty="0">
                <a:latin typeface="Noto Sans"/>
                <a:ea typeface="Noto Sans"/>
                <a:cs typeface="Noto Sans"/>
              </a:rPr>
              <a:t>Sleep is essential for emotional regulation and overall mental health.</a:t>
            </a:r>
          </a:p>
        </p:txBody>
      </p:sp>
      <p:sp>
        <p:nvSpPr>
          <p:cNvPr id="3" name="Title 2">
            <a:extLst>
              <a:ext uri="{FF2B5EF4-FFF2-40B4-BE49-F238E27FC236}">
                <a16:creationId xmlns:a16="http://schemas.microsoft.com/office/drawing/2014/main" id="{E2E6FB83-0A6D-37C0-4471-942876BFB65A}"/>
              </a:ext>
            </a:extLst>
          </p:cNvPr>
          <p:cNvSpPr>
            <a:spLocks noGrp="1"/>
          </p:cNvSpPr>
          <p:nvPr>
            <p:ph type="title"/>
          </p:nvPr>
        </p:nvSpPr>
        <p:spPr/>
        <p:txBody>
          <a:bodyPr>
            <a:normAutofit/>
          </a:bodyPr>
          <a:lstStyle/>
          <a:p>
            <a:r>
              <a:rPr lang="en-US" dirty="0">
                <a:latin typeface="Noto Sans"/>
                <a:ea typeface="Noto Sans"/>
                <a:cs typeface="Noto Sans"/>
              </a:rPr>
              <a:t>Mind-Body Connection</a:t>
            </a:r>
            <a:endParaRPr lang="en-US" dirty="0"/>
          </a:p>
        </p:txBody>
      </p:sp>
      <p:pic>
        <p:nvPicPr>
          <p:cNvPr id="4" name="Picture 3" descr="The Mind-Body Connection – OutSmart Magazine">
            <a:extLst>
              <a:ext uri="{FF2B5EF4-FFF2-40B4-BE49-F238E27FC236}">
                <a16:creationId xmlns:a16="http://schemas.microsoft.com/office/drawing/2014/main" id="{080962E4-7F8B-CB9B-1605-D06831A51E5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25065" y="2568347"/>
            <a:ext cx="4486635" cy="2140887"/>
          </a:xfrm>
          <a:prstGeom prst="rect">
            <a:avLst/>
          </a:prstGeom>
        </p:spPr>
      </p:pic>
    </p:spTree>
    <p:extLst>
      <p:ext uri="{BB962C8B-B14F-4D97-AF65-F5344CB8AC3E}">
        <p14:creationId xmlns:p14="http://schemas.microsoft.com/office/powerpoint/2010/main" val="994219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dirty="0"/>
              <a:t>NIWL Registered Apprenticeships are supported by the Employment Training Administration of the U.S. Department of Labor as part of an ABA2 grant award totaling $8 million with 0% financed from non-governmental sources.</a:t>
            </a:r>
          </a:p>
          <a:p>
            <a:endParaRPr lang="en-US" sz="1400" dirty="0"/>
          </a:p>
          <a:p>
            <a:pPr algn="ctr"/>
            <a:r>
              <a:rPr lang="en-US" sz="1400"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DADA4C-8384-2E9A-E94D-9954858CB4D6}"/>
              </a:ext>
            </a:extLst>
          </p:cNvPr>
          <p:cNvSpPr>
            <a:spLocks noGrp="1"/>
          </p:cNvSpPr>
          <p:nvPr>
            <p:ph idx="1"/>
          </p:nvPr>
        </p:nvSpPr>
        <p:spPr>
          <a:xfrm>
            <a:off x="630936" y="1277844"/>
            <a:ext cx="4870048" cy="3248436"/>
          </a:xfrm>
        </p:spPr>
        <p:txBody>
          <a:bodyPr vert="horz" lIns="91440" tIns="45720" rIns="91440" bIns="45720" rtlCol="0" anchor="t">
            <a:normAutofit/>
          </a:bodyPr>
          <a:lstStyle/>
          <a:p>
            <a:pPr lvl="1">
              <a:buFont typeface="System Font Regular" panose="020B0604020202020204" pitchFamily="34" charset="0"/>
              <a:buChar char="–"/>
            </a:pPr>
            <a:r>
              <a:rPr lang="en-US" sz="2000" dirty="0">
                <a:latin typeface="Noto Sans"/>
                <a:ea typeface="Noto Sans"/>
                <a:cs typeface="Noto Sans"/>
              </a:rPr>
              <a:t>Assessing individual needs and priorities</a:t>
            </a:r>
          </a:p>
          <a:p>
            <a:pPr marL="342900" lvl="1" indent="0">
              <a:buNone/>
            </a:pPr>
            <a:endParaRPr lang="en-US" sz="2000" dirty="0">
              <a:latin typeface="Noto Sans"/>
              <a:ea typeface="Noto Sans"/>
              <a:cs typeface="Noto Sans"/>
            </a:endParaRPr>
          </a:p>
          <a:p>
            <a:pPr lvl="1">
              <a:buFont typeface="System Font Regular" panose="020B0604020202020204" pitchFamily="34" charset="0"/>
              <a:buChar char="–"/>
            </a:pPr>
            <a:r>
              <a:rPr lang="en-US" sz="2000" dirty="0">
                <a:latin typeface="Noto Sans"/>
                <a:ea typeface="Noto Sans"/>
                <a:cs typeface="Noto Sans"/>
              </a:rPr>
              <a:t>Setting realistic and achievable self-care goals</a:t>
            </a:r>
          </a:p>
          <a:p>
            <a:pPr marL="342900" lvl="1" indent="0">
              <a:buNone/>
            </a:pPr>
            <a:endParaRPr lang="en-US" sz="2000" dirty="0">
              <a:latin typeface="Noto Sans"/>
              <a:ea typeface="Noto Sans"/>
              <a:cs typeface="Noto Sans"/>
            </a:endParaRPr>
          </a:p>
          <a:p>
            <a:pPr lvl="1">
              <a:buFont typeface="System Font Regular" panose="020B0604020202020204" pitchFamily="34" charset="0"/>
              <a:buChar char="–"/>
            </a:pPr>
            <a:r>
              <a:rPr lang="en-US" sz="2000" dirty="0">
                <a:latin typeface="Noto Sans"/>
                <a:ea typeface="Noto Sans"/>
                <a:cs typeface="Noto Sans"/>
              </a:rPr>
              <a:t>Identifying barriers and strategies to overcome them</a:t>
            </a:r>
          </a:p>
          <a:p>
            <a:pPr marL="0" indent="0">
              <a:buNone/>
            </a:pPr>
            <a:endParaRPr lang="en-US" sz="2000" dirty="0"/>
          </a:p>
        </p:txBody>
      </p:sp>
      <p:sp>
        <p:nvSpPr>
          <p:cNvPr id="3" name="Title 2">
            <a:extLst>
              <a:ext uri="{FF2B5EF4-FFF2-40B4-BE49-F238E27FC236}">
                <a16:creationId xmlns:a16="http://schemas.microsoft.com/office/drawing/2014/main" id="{2CF3B523-43A6-D003-63A9-A91509363AC2}"/>
              </a:ext>
            </a:extLst>
          </p:cNvPr>
          <p:cNvSpPr>
            <a:spLocks noGrp="1"/>
          </p:cNvSpPr>
          <p:nvPr>
            <p:ph type="title"/>
          </p:nvPr>
        </p:nvSpPr>
        <p:spPr/>
        <p:txBody>
          <a:bodyPr/>
          <a:lstStyle/>
          <a:p>
            <a:r>
              <a:rPr lang="en-US" dirty="0">
                <a:latin typeface="Noto Sans"/>
                <a:ea typeface="Noto Sans"/>
                <a:cs typeface="Noto Sans"/>
              </a:rPr>
              <a:t>Personalized Self-Care Plans</a:t>
            </a:r>
            <a:endParaRPr lang="en-US" dirty="0"/>
          </a:p>
        </p:txBody>
      </p:sp>
      <p:pic>
        <p:nvPicPr>
          <p:cNvPr id="5" name="Picture 4" descr="Make a Plan">
            <a:extLst>
              <a:ext uri="{FF2B5EF4-FFF2-40B4-BE49-F238E27FC236}">
                <a16:creationId xmlns:a16="http://schemas.microsoft.com/office/drawing/2014/main" id="{26EB0AFA-9A5C-5EF3-41A4-BC2430A5A810}"/>
              </a:ext>
            </a:extLst>
          </p:cNvPr>
          <p:cNvPicPr>
            <a:picLocks noChangeAspect="1"/>
          </p:cNvPicPr>
          <p:nvPr/>
        </p:nvPicPr>
        <p:blipFill>
          <a:blip r:embed="rId2"/>
          <a:stretch>
            <a:fillRect/>
          </a:stretch>
        </p:blipFill>
        <p:spPr>
          <a:xfrm>
            <a:off x="6098351" y="1641736"/>
            <a:ext cx="1895475" cy="2409825"/>
          </a:xfrm>
          <a:prstGeom prst="rect">
            <a:avLst/>
          </a:prstGeom>
        </p:spPr>
      </p:pic>
    </p:spTree>
    <p:extLst>
      <p:ext uri="{BB962C8B-B14F-4D97-AF65-F5344CB8AC3E}">
        <p14:creationId xmlns:p14="http://schemas.microsoft.com/office/powerpoint/2010/main" val="2202513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7 ways to improve your self-care habits - Thrive Farm">
            <a:extLst>
              <a:ext uri="{FF2B5EF4-FFF2-40B4-BE49-F238E27FC236}">
                <a16:creationId xmlns:a16="http://schemas.microsoft.com/office/drawing/2014/main" id="{92BE71A7-4159-BAF6-EE0F-0923C3C9FEF2}"/>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a:off x="4738603" y="1105926"/>
            <a:ext cx="4003434" cy="3467500"/>
          </a:xfrm>
        </p:spPr>
      </p:pic>
      <p:sp>
        <p:nvSpPr>
          <p:cNvPr id="3" name="Title 2">
            <a:extLst>
              <a:ext uri="{FF2B5EF4-FFF2-40B4-BE49-F238E27FC236}">
                <a16:creationId xmlns:a16="http://schemas.microsoft.com/office/drawing/2014/main" id="{B0B48636-D195-0312-3F29-45860D867455}"/>
              </a:ext>
            </a:extLst>
          </p:cNvPr>
          <p:cNvSpPr>
            <a:spLocks noGrp="1"/>
          </p:cNvSpPr>
          <p:nvPr>
            <p:ph type="ctrTitle"/>
          </p:nvPr>
        </p:nvSpPr>
        <p:spPr>
          <a:xfrm>
            <a:off x="408008" y="1946685"/>
            <a:ext cx="4325353" cy="1790700"/>
          </a:xfrm>
        </p:spPr>
        <p:txBody>
          <a:bodyPr>
            <a:noAutofit/>
          </a:bodyPr>
          <a:lstStyle/>
          <a:p>
            <a:r>
              <a:rPr lang="en-US" sz="2400" dirty="0">
                <a:latin typeface="Noto Sans"/>
                <a:ea typeface="Noto Sans"/>
                <a:cs typeface="Noto Sans"/>
              </a:rPr>
              <a:t>How can workplaces, schools, or communities support individuals in prioritizing self-care?</a:t>
            </a:r>
          </a:p>
        </p:txBody>
      </p:sp>
      <p:sp>
        <p:nvSpPr>
          <p:cNvPr id="4" name="Subtitle 3">
            <a:extLst>
              <a:ext uri="{FF2B5EF4-FFF2-40B4-BE49-F238E27FC236}">
                <a16:creationId xmlns:a16="http://schemas.microsoft.com/office/drawing/2014/main" id="{FDDB7651-8B43-D9BD-BD1E-4902D2C16387}"/>
              </a:ext>
            </a:extLst>
          </p:cNvPr>
          <p:cNvSpPr>
            <a:spLocks noGrp="1"/>
          </p:cNvSpPr>
          <p:nvPr>
            <p:ph type="subTitle" idx="1"/>
          </p:nvPr>
        </p:nvSpPr>
        <p:spPr>
          <a:xfrm>
            <a:off x="277793" y="1882149"/>
            <a:ext cx="4585783" cy="1241822"/>
          </a:xfrm>
        </p:spPr>
        <p:txBody>
          <a:bodyPr vert="horz" lIns="91440" tIns="45720" rIns="91440" bIns="45720" rtlCol="0" anchor="t">
            <a:normAutofit/>
          </a:bodyPr>
          <a:lstStyle/>
          <a:p>
            <a:r>
              <a:rPr lang="en-US" dirty="0">
                <a:latin typeface="Noto Sans"/>
                <a:ea typeface="Noto Sans"/>
                <a:cs typeface="Noto Sans"/>
              </a:rPr>
              <a:t>Written Reflection &amp; Group Discussion:</a:t>
            </a:r>
            <a:endParaRPr lang="en-US" dirty="0"/>
          </a:p>
        </p:txBody>
      </p:sp>
    </p:spTree>
    <p:extLst>
      <p:ext uri="{BB962C8B-B14F-4D97-AF65-F5344CB8AC3E}">
        <p14:creationId xmlns:p14="http://schemas.microsoft.com/office/powerpoint/2010/main" val="2350756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D2DBDB-24FF-9071-9DDC-84A0051E0ADA}"/>
              </a:ext>
            </a:extLst>
          </p:cNvPr>
          <p:cNvSpPr>
            <a:spLocks noGrp="1"/>
          </p:cNvSpPr>
          <p:nvPr>
            <p:ph idx="1"/>
          </p:nvPr>
        </p:nvSpPr>
        <p:spPr/>
        <p:txBody>
          <a:bodyPr vert="horz" lIns="91440" tIns="45720" rIns="91440" bIns="45720" rtlCol="0" anchor="t">
            <a:normAutofit fontScale="92500" lnSpcReduction="10000"/>
          </a:bodyPr>
          <a:lstStyle/>
          <a:p>
            <a:r>
              <a:rPr lang="en-US" dirty="0">
                <a:latin typeface="Noto Sans"/>
                <a:ea typeface="Noto Sans"/>
                <a:cs typeface="Noto Sans"/>
              </a:rPr>
              <a:t>Using a template, outline a personalized self-care plan, identifying specific activities, goals, and schedules. After about 10-15 minutes of working on your plan, you will pair up to review and refine each other’s plans and provide peer feedback. </a:t>
            </a:r>
          </a:p>
          <a:p>
            <a:pPr marL="0" indent="0">
              <a:buNone/>
            </a:pPr>
            <a:endParaRPr lang="en-US" dirty="0">
              <a:latin typeface="Noto Sans"/>
              <a:ea typeface="Noto Sans"/>
              <a:cs typeface="Noto Sans"/>
            </a:endParaRPr>
          </a:p>
          <a:p>
            <a:r>
              <a:rPr lang="en-US" dirty="0">
                <a:latin typeface="Noto Sans"/>
                <a:ea typeface="Noto Sans"/>
                <a:cs typeface="Noto Sans"/>
              </a:rPr>
              <a:t>Possible helpful resources for learners to use during this activity:</a:t>
            </a:r>
          </a:p>
          <a:p>
            <a:pPr lvl="1">
              <a:buFont typeface="Courier New" panose="020B0604020202020204" pitchFamily="34" charset="0"/>
              <a:buChar char="o"/>
            </a:pPr>
            <a:r>
              <a:rPr lang="en-US" sz="1300" u="sng" dirty="0">
                <a:latin typeface="Noto Sans"/>
                <a:ea typeface="Noto Sans"/>
                <a:cs typeface="Noto Sans"/>
                <a:hlinkClick r:id="rId2"/>
              </a:rPr>
              <a:t>10 Empowering Mental Health Activities for Teens | Time Wellness Georgia</a:t>
            </a:r>
            <a:endParaRPr lang="en-US" sz="1300">
              <a:latin typeface="Noto Sans"/>
              <a:ea typeface="Noto Sans"/>
              <a:cs typeface="Noto Sans"/>
            </a:endParaRPr>
          </a:p>
          <a:p>
            <a:pPr lvl="1">
              <a:buFont typeface="Courier New" panose="020B0604020202020204" pitchFamily="34" charset="0"/>
              <a:buChar char="o"/>
            </a:pPr>
            <a:r>
              <a:rPr lang="en-US" sz="1300" u="sng" dirty="0">
                <a:latin typeface="Noto Sans"/>
                <a:ea typeface="Noto Sans"/>
                <a:cs typeface="Noto Sans"/>
                <a:hlinkClick r:id="rId3"/>
              </a:rPr>
              <a:t>Starting the Year Off Right: Essential Self-Care Ideas | The Jed Foundation</a:t>
            </a:r>
            <a:endParaRPr lang="en-US" sz="1300" u="sng">
              <a:latin typeface="Noto Sans"/>
              <a:ea typeface="Noto Sans"/>
              <a:cs typeface="Noto Sans"/>
            </a:endParaRPr>
          </a:p>
          <a:p>
            <a:pPr lvl="1">
              <a:buFont typeface="Courier New" panose="020B0604020202020204" pitchFamily="34" charset="0"/>
              <a:buChar char="o"/>
            </a:pPr>
            <a:r>
              <a:rPr lang="en-US" sz="1300" u="sng" dirty="0">
                <a:latin typeface="Noto Sans"/>
                <a:ea typeface="Noto Sans"/>
                <a:cs typeface="Noto Sans"/>
                <a:hlinkClick r:id="rId4"/>
              </a:rPr>
              <a:t>Medito App</a:t>
            </a:r>
            <a:endParaRPr lang="en-US" sz="1100" u="sng">
              <a:latin typeface="Noto Sans"/>
              <a:ea typeface="Noto Sans"/>
              <a:cs typeface="Noto Sans"/>
            </a:endParaRPr>
          </a:p>
          <a:p>
            <a:pPr marL="342900" lvl="1" indent="0">
              <a:buNone/>
            </a:pPr>
            <a:endParaRPr lang="en-US" sz="1300" u="sng" dirty="0">
              <a:latin typeface="Noto Sans"/>
              <a:ea typeface="Noto Sans"/>
              <a:cs typeface="Noto Sans"/>
            </a:endParaRPr>
          </a:p>
          <a:p>
            <a:r>
              <a:rPr lang="en-US" dirty="0">
                <a:latin typeface="Noto Sans"/>
                <a:ea typeface="Noto Sans"/>
                <a:cs typeface="Noto Sans"/>
              </a:rPr>
              <a:t>Let's compile a list of these resources in a Google Doc for our cohort! Add your contributions to this Google Doc:</a:t>
            </a:r>
            <a:endParaRPr lang="en-US" dirty="0"/>
          </a:p>
        </p:txBody>
      </p:sp>
      <p:sp>
        <p:nvSpPr>
          <p:cNvPr id="3" name="Title 2">
            <a:extLst>
              <a:ext uri="{FF2B5EF4-FFF2-40B4-BE49-F238E27FC236}">
                <a16:creationId xmlns:a16="http://schemas.microsoft.com/office/drawing/2014/main" id="{1ED1F01A-E796-5CB8-63A2-B2A95A736C9D}"/>
              </a:ext>
            </a:extLst>
          </p:cNvPr>
          <p:cNvSpPr>
            <a:spLocks noGrp="1"/>
          </p:cNvSpPr>
          <p:nvPr>
            <p:ph type="title"/>
          </p:nvPr>
        </p:nvSpPr>
        <p:spPr/>
        <p:txBody>
          <a:bodyPr/>
          <a:lstStyle/>
          <a:p>
            <a:r>
              <a:rPr lang="en-US" dirty="0">
                <a:latin typeface="Noto Sans"/>
                <a:ea typeface="Noto Sans"/>
                <a:cs typeface="Noto Sans"/>
              </a:rPr>
              <a:t>Self-care Plan &amp; Cohort Google Drive Resource List</a:t>
            </a:r>
            <a:endParaRPr lang="en-US" dirty="0"/>
          </a:p>
        </p:txBody>
      </p:sp>
      <p:sp>
        <p:nvSpPr>
          <p:cNvPr id="4" name="Rectangle 3">
            <a:extLst>
              <a:ext uri="{FF2B5EF4-FFF2-40B4-BE49-F238E27FC236}">
                <a16:creationId xmlns:a16="http://schemas.microsoft.com/office/drawing/2014/main" id="{FCEBD005-1180-D38E-BB49-95F66D7F25C1}"/>
              </a:ext>
            </a:extLst>
          </p:cNvPr>
          <p:cNvSpPr/>
          <p:nvPr/>
        </p:nvSpPr>
        <p:spPr>
          <a:xfrm>
            <a:off x="5422910" y="4401859"/>
            <a:ext cx="726080" cy="6466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cs typeface="Arial"/>
              </a:rPr>
              <a:t>Insert QR code </a:t>
            </a:r>
            <a:r>
              <a:rPr lang="en-US" sz="1100" err="1">
                <a:cs typeface="Arial"/>
              </a:rPr>
              <a:t>hre</a:t>
            </a:r>
            <a:endParaRPr lang="en-US" sz="1100" err="1"/>
          </a:p>
        </p:txBody>
      </p:sp>
    </p:spTree>
    <p:extLst>
      <p:ext uri="{BB962C8B-B14F-4D97-AF65-F5344CB8AC3E}">
        <p14:creationId xmlns:p14="http://schemas.microsoft.com/office/powerpoint/2010/main" val="1904752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ctrTitle"/>
          </p:nvPr>
        </p:nvSpPr>
        <p:spPr/>
        <p:txBody>
          <a:bodyPr/>
          <a:lstStyle/>
          <a:p>
            <a:r>
              <a:rPr lang="en-US" dirty="0">
                <a:latin typeface="Noto Sans"/>
                <a:ea typeface="Noto Sans"/>
                <a:cs typeface="Noto Sans"/>
              </a:rPr>
              <a:t>See you next session!</a:t>
            </a:r>
            <a:endParaRPr lang="en-US" dirty="0"/>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054398-76EA-8233-C812-D6D4884F50B1}"/>
              </a:ext>
            </a:extLst>
          </p:cNvPr>
          <p:cNvSpPr>
            <a:spLocks noGrp="1"/>
          </p:cNvSpPr>
          <p:nvPr>
            <p:ph idx="1"/>
          </p:nvPr>
        </p:nvSpPr>
        <p:spPr>
          <a:xfrm>
            <a:off x="630936" y="1285079"/>
            <a:ext cx="3321935" cy="3241201"/>
          </a:xfrm>
        </p:spPr>
        <p:txBody>
          <a:bodyPr vert="horz" lIns="91440" tIns="45720" rIns="91440" bIns="45720" rtlCol="0" anchor="t">
            <a:normAutofit fontScale="85000" lnSpcReduction="10000"/>
          </a:bodyPr>
          <a:lstStyle/>
          <a:p>
            <a:r>
              <a:rPr lang="en-US" dirty="0">
                <a:latin typeface="Noto Sans"/>
                <a:ea typeface="Noto Sans"/>
                <a:cs typeface="Noto Sans"/>
              </a:rPr>
              <a:t>Navigator will copy and paste the community norms on this slide that are agreed upon by the entire group in Session 1.</a:t>
            </a:r>
          </a:p>
          <a:p>
            <a:r>
              <a:rPr lang="en-US" dirty="0">
                <a:latin typeface="Noto Sans"/>
                <a:ea typeface="Noto Sans"/>
                <a:cs typeface="Noto Sans"/>
              </a:rPr>
              <a:t>  Navigator will display community norms at the beginning of each session and ask group if they're still OK with them, or if they want to add/change anything.</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p:txBody>
          <a:bodyPr/>
          <a:lstStyle/>
          <a:p>
            <a:r>
              <a:rPr lang="en-US" dirty="0">
                <a:latin typeface="Noto Sans"/>
                <a:ea typeface="Noto Sans"/>
                <a:cs typeface="Noto Sans"/>
              </a:rPr>
              <a:t>Our Community Norms </a:t>
            </a: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285561"/>
            <a:ext cx="3321935" cy="32412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 </a:t>
            </a:r>
            <a:endParaRPr lang="en-US">
              <a:latin typeface="Noto Sans"/>
              <a:ea typeface="Noto Sans"/>
              <a:cs typeface="Noto Sans"/>
            </a:endParaRP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dirty="0">
                <a:latin typeface="Noto Sans"/>
                <a:ea typeface="Noto Sans"/>
                <a:cs typeface="Noto Sans"/>
              </a:rPr>
              <a:t>Icebreaker - Instructions</a:t>
            </a:r>
            <a:endParaRPr lang="en-US" dirty="0"/>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35C6B-BF4E-1BFF-1E1E-8A3C17C6EE3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E43008-B5A3-C29A-0107-46FC15704435}"/>
              </a:ext>
            </a:extLst>
          </p:cNvPr>
          <p:cNvSpPr>
            <a:spLocks noGrp="1"/>
          </p:cNvSpPr>
          <p:nvPr>
            <p:ph idx="1"/>
          </p:nvPr>
        </p:nvSpPr>
        <p:spPr>
          <a:xfrm>
            <a:off x="630936" y="923370"/>
            <a:ext cx="7886700" cy="3291840"/>
          </a:xfrm>
        </p:spPr>
        <p:txBody>
          <a:bodyPr vert="horz" lIns="91440" tIns="45720" rIns="91440" bIns="45720" rtlCol="0" anchor="t">
            <a:normAutofit/>
          </a:bodyPr>
          <a:lstStyle/>
          <a:p>
            <a:r>
              <a:rPr lang="en-US" sz="1400" dirty="0">
                <a:latin typeface="Noto Sans"/>
                <a:ea typeface="Noto Sans"/>
                <a:cs typeface="Noto Sans"/>
              </a:rPr>
              <a:t>What terms and concepts do you remember from Sessions 1-3? You will have a minute to write down as many as you can remember, with the help of your team.</a:t>
            </a:r>
            <a:endParaRPr lang="en-US" sz="1600" dirty="0"/>
          </a:p>
        </p:txBody>
      </p:sp>
      <p:sp>
        <p:nvSpPr>
          <p:cNvPr id="3" name="Title 2">
            <a:extLst>
              <a:ext uri="{FF2B5EF4-FFF2-40B4-BE49-F238E27FC236}">
                <a16:creationId xmlns:a16="http://schemas.microsoft.com/office/drawing/2014/main" id="{9E74A53D-D142-7118-D74D-DFF985088EDE}"/>
              </a:ext>
            </a:extLst>
          </p:cNvPr>
          <p:cNvSpPr>
            <a:spLocks noGrp="1"/>
          </p:cNvSpPr>
          <p:nvPr>
            <p:ph type="title"/>
          </p:nvPr>
        </p:nvSpPr>
        <p:spPr/>
        <p:txBody>
          <a:bodyPr>
            <a:normAutofit fontScale="90000"/>
          </a:bodyPr>
          <a:lstStyle/>
          <a:p>
            <a:r>
              <a:rPr lang="en-US" dirty="0">
                <a:latin typeface="Noto Sans"/>
                <a:ea typeface="Noto Sans"/>
                <a:cs typeface="Noto Sans"/>
              </a:rPr>
              <a:t>Review from Sessions 1-3: Minute to Win It (Round 1)</a:t>
            </a:r>
            <a:endParaRPr lang="en-US" dirty="0"/>
          </a:p>
        </p:txBody>
      </p:sp>
      <p:sp>
        <p:nvSpPr>
          <p:cNvPr id="4" name="TextBox 3">
            <a:extLst>
              <a:ext uri="{FF2B5EF4-FFF2-40B4-BE49-F238E27FC236}">
                <a16:creationId xmlns:a16="http://schemas.microsoft.com/office/drawing/2014/main" id="{F54487DE-659B-DD12-1B87-E0BFFF872301}"/>
              </a:ext>
            </a:extLst>
          </p:cNvPr>
          <p:cNvSpPr txBox="1"/>
          <p:nvPr/>
        </p:nvSpPr>
        <p:spPr>
          <a:xfrm>
            <a:off x="349771" y="1493858"/>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1:</a:t>
            </a:r>
            <a:endParaRPr lang="en-US" dirty="0">
              <a:latin typeface="Arial"/>
              <a:ea typeface="Noto Sans"/>
              <a:cs typeface="Arial"/>
            </a:endParaRPr>
          </a:p>
        </p:txBody>
      </p:sp>
      <p:sp>
        <p:nvSpPr>
          <p:cNvPr id="5" name="TextBox 4">
            <a:extLst>
              <a:ext uri="{FF2B5EF4-FFF2-40B4-BE49-F238E27FC236}">
                <a16:creationId xmlns:a16="http://schemas.microsoft.com/office/drawing/2014/main" id="{FAE58A2B-2563-2E45-232A-24600011DFE3}"/>
              </a:ext>
            </a:extLst>
          </p:cNvPr>
          <p:cNvSpPr txBox="1"/>
          <p:nvPr/>
        </p:nvSpPr>
        <p:spPr>
          <a:xfrm>
            <a:off x="6035835" y="1493857"/>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2:</a:t>
            </a:r>
            <a:endParaRPr lang="en-US" dirty="0">
              <a:latin typeface="Arial"/>
              <a:ea typeface="Noto Sans"/>
              <a:cs typeface="Arial"/>
            </a:endParaRPr>
          </a:p>
        </p:txBody>
      </p:sp>
      <p:cxnSp>
        <p:nvCxnSpPr>
          <p:cNvPr id="6" name="Straight Arrow Connector 5">
            <a:extLst>
              <a:ext uri="{FF2B5EF4-FFF2-40B4-BE49-F238E27FC236}">
                <a16:creationId xmlns:a16="http://schemas.microsoft.com/office/drawing/2014/main" id="{2306A658-1AE3-2F87-B66E-A94F1487953F}"/>
              </a:ext>
            </a:extLst>
          </p:cNvPr>
          <p:cNvCxnSpPr/>
          <p:nvPr/>
        </p:nvCxnSpPr>
        <p:spPr>
          <a:xfrm>
            <a:off x="4298192" y="1494105"/>
            <a:ext cx="3567" cy="3451296"/>
          </a:xfrm>
          <a:prstGeom prst="straightConnector1">
            <a:avLst/>
          </a:prstGeom>
          <a:ln>
            <a:solidFill>
              <a:srgbClr val="F37321"/>
            </a:solidFill>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737006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CED3B-B9AA-8DBD-F571-375675E3AE3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12DD99-5793-1E0D-03AF-B5DAE04194AB}"/>
              </a:ext>
            </a:extLst>
          </p:cNvPr>
          <p:cNvSpPr>
            <a:spLocks noGrp="1"/>
          </p:cNvSpPr>
          <p:nvPr>
            <p:ph idx="1"/>
          </p:nvPr>
        </p:nvSpPr>
        <p:spPr>
          <a:xfrm>
            <a:off x="630936" y="923370"/>
            <a:ext cx="7886700" cy="3291840"/>
          </a:xfrm>
        </p:spPr>
        <p:txBody>
          <a:bodyPr vert="horz" lIns="91440" tIns="45720" rIns="91440" bIns="45720" rtlCol="0" anchor="t">
            <a:normAutofit/>
          </a:bodyPr>
          <a:lstStyle/>
          <a:p>
            <a:r>
              <a:rPr lang="en-US" sz="1400" dirty="0">
                <a:latin typeface="Noto Sans"/>
                <a:ea typeface="Noto Sans"/>
                <a:cs typeface="Noto Sans"/>
              </a:rPr>
              <a:t>What terms and concepts do you remember from Sessions 1-3? You will have a minute to write down as many as you can remember, with the help of your team.</a:t>
            </a:r>
            <a:endParaRPr lang="en-US" sz="1600" dirty="0"/>
          </a:p>
        </p:txBody>
      </p:sp>
      <p:sp>
        <p:nvSpPr>
          <p:cNvPr id="3" name="Title 2">
            <a:extLst>
              <a:ext uri="{FF2B5EF4-FFF2-40B4-BE49-F238E27FC236}">
                <a16:creationId xmlns:a16="http://schemas.microsoft.com/office/drawing/2014/main" id="{D6532DBD-AF6F-A18E-CF4E-FB97C594D543}"/>
              </a:ext>
            </a:extLst>
          </p:cNvPr>
          <p:cNvSpPr>
            <a:spLocks noGrp="1"/>
          </p:cNvSpPr>
          <p:nvPr>
            <p:ph type="title"/>
          </p:nvPr>
        </p:nvSpPr>
        <p:spPr/>
        <p:txBody>
          <a:bodyPr>
            <a:normAutofit fontScale="90000"/>
          </a:bodyPr>
          <a:lstStyle/>
          <a:p>
            <a:r>
              <a:rPr lang="en-US" dirty="0">
                <a:latin typeface="Noto Sans"/>
                <a:ea typeface="Noto Sans"/>
                <a:cs typeface="Noto Sans"/>
              </a:rPr>
              <a:t>Review from Sessions 1-3: Minute to Win It (Round 2)</a:t>
            </a:r>
            <a:endParaRPr lang="en-US" dirty="0"/>
          </a:p>
        </p:txBody>
      </p:sp>
      <p:sp>
        <p:nvSpPr>
          <p:cNvPr id="4" name="TextBox 3">
            <a:extLst>
              <a:ext uri="{FF2B5EF4-FFF2-40B4-BE49-F238E27FC236}">
                <a16:creationId xmlns:a16="http://schemas.microsoft.com/office/drawing/2014/main" id="{A21D482F-4581-B624-B2F8-C63BB160F785}"/>
              </a:ext>
            </a:extLst>
          </p:cNvPr>
          <p:cNvSpPr txBox="1"/>
          <p:nvPr/>
        </p:nvSpPr>
        <p:spPr>
          <a:xfrm>
            <a:off x="349771" y="1493858"/>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1:</a:t>
            </a:r>
            <a:endParaRPr lang="en-US" dirty="0">
              <a:latin typeface="Arial"/>
              <a:ea typeface="Noto Sans"/>
              <a:cs typeface="Arial"/>
            </a:endParaRPr>
          </a:p>
        </p:txBody>
      </p:sp>
      <p:sp>
        <p:nvSpPr>
          <p:cNvPr id="5" name="TextBox 4">
            <a:extLst>
              <a:ext uri="{FF2B5EF4-FFF2-40B4-BE49-F238E27FC236}">
                <a16:creationId xmlns:a16="http://schemas.microsoft.com/office/drawing/2014/main" id="{E1B797B0-CA1F-7760-2F42-BC59F4CE8F81}"/>
              </a:ext>
            </a:extLst>
          </p:cNvPr>
          <p:cNvSpPr txBox="1"/>
          <p:nvPr/>
        </p:nvSpPr>
        <p:spPr>
          <a:xfrm>
            <a:off x="6035835" y="1493857"/>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2:</a:t>
            </a:r>
            <a:endParaRPr lang="en-US" dirty="0">
              <a:latin typeface="Arial"/>
              <a:ea typeface="Noto Sans"/>
              <a:cs typeface="Arial"/>
            </a:endParaRPr>
          </a:p>
        </p:txBody>
      </p:sp>
      <p:cxnSp>
        <p:nvCxnSpPr>
          <p:cNvPr id="6" name="Straight Arrow Connector 5">
            <a:extLst>
              <a:ext uri="{FF2B5EF4-FFF2-40B4-BE49-F238E27FC236}">
                <a16:creationId xmlns:a16="http://schemas.microsoft.com/office/drawing/2014/main" id="{88E38A83-C687-1521-0D91-808A240F797E}"/>
              </a:ext>
            </a:extLst>
          </p:cNvPr>
          <p:cNvCxnSpPr/>
          <p:nvPr/>
        </p:nvCxnSpPr>
        <p:spPr>
          <a:xfrm>
            <a:off x="4298192" y="1494105"/>
            <a:ext cx="3567" cy="3451296"/>
          </a:xfrm>
          <a:prstGeom prst="straightConnector1">
            <a:avLst/>
          </a:prstGeom>
          <a:ln>
            <a:solidFill>
              <a:srgbClr val="F37321"/>
            </a:solidFill>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115631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A2343-EEA3-5B9A-899F-C6F0616710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196290-930E-E020-D434-46B4F56BA6E9}"/>
              </a:ext>
            </a:extLst>
          </p:cNvPr>
          <p:cNvSpPr>
            <a:spLocks noGrp="1"/>
          </p:cNvSpPr>
          <p:nvPr>
            <p:ph type="title"/>
          </p:nvPr>
        </p:nvSpPr>
        <p:spPr>
          <a:xfrm>
            <a:off x="623888" y="1289635"/>
            <a:ext cx="6853660" cy="2146787"/>
          </a:xfrm>
        </p:spPr>
        <p:txBody>
          <a:bodyPr>
            <a:normAutofit/>
          </a:bodyPr>
          <a:lstStyle/>
          <a:p>
            <a:r>
              <a:rPr lang="en-US" dirty="0">
                <a:latin typeface="Noto Sans"/>
                <a:ea typeface="Noto Sans"/>
                <a:cs typeface="Noto Sans"/>
              </a:rPr>
              <a:t>Module</a:t>
            </a:r>
            <a:r>
              <a:rPr lang="en-US" dirty="0">
                <a:solidFill>
                  <a:srgbClr val="000000"/>
                </a:solidFill>
                <a:latin typeface="Noto Sans"/>
                <a:ea typeface="Noto Sans"/>
                <a:cs typeface="Noto Sans"/>
              </a:rPr>
              <a:t> 1.5 -  </a:t>
            </a:r>
            <a:br>
              <a:rPr lang="en-US" dirty="0">
                <a:solidFill>
                  <a:srgbClr val="000000"/>
                </a:solidFill>
                <a:latin typeface="Noto Sans"/>
                <a:ea typeface="Noto Sans"/>
                <a:cs typeface="Noto Sans"/>
              </a:rPr>
            </a:br>
            <a:r>
              <a:rPr lang="en-US" dirty="0">
                <a:solidFill>
                  <a:srgbClr val="000000"/>
                </a:solidFill>
                <a:latin typeface="Noto Sans"/>
                <a:ea typeface="Noto Sans"/>
                <a:cs typeface="Noto Sans"/>
              </a:rPr>
              <a:t>Recovery and Resilience</a:t>
            </a:r>
          </a:p>
        </p:txBody>
      </p:sp>
      <p:sp>
        <p:nvSpPr>
          <p:cNvPr id="5" name="Text Placeholder 4">
            <a:extLst>
              <a:ext uri="{FF2B5EF4-FFF2-40B4-BE49-F238E27FC236}">
                <a16:creationId xmlns:a16="http://schemas.microsoft.com/office/drawing/2014/main" id="{3B57F010-6406-C2A5-5058-7A28C0C76EB9}"/>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Understanding the Recovery Process and Building Resilience</a:t>
            </a:r>
          </a:p>
          <a:p>
            <a:r>
              <a:rPr lang="en-US" dirty="0">
                <a:latin typeface="Noto Sans"/>
                <a:ea typeface="Noto Sans"/>
                <a:cs typeface="Noto Sans"/>
              </a:rPr>
              <a:t>(Continued)</a:t>
            </a:r>
            <a:endParaRPr lang="en-US" dirty="0"/>
          </a:p>
        </p:txBody>
      </p:sp>
    </p:spTree>
    <p:extLst>
      <p:ext uri="{BB962C8B-B14F-4D97-AF65-F5344CB8AC3E}">
        <p14:creationId xmlns:p14="http://schemas.microsoft.com/office/powerpoint/2010/main" val="3791488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2A06F-B4BF-8EB9-0A0E-6D2A0D61B09F}"/>
              </a:ext>
            </a:extLst>
          </p:cNvPr>
          <p:cNvSpPr>
            <a:spLocks noGrp="1"/>
          </p:cNvSpPr>
          <p:nvPr>
            <p:ph type="title"/>
          </p:nvPr>
        </p:nvSpPr>
        <p:spPr>
          <a:xfrm>
            <a:off x="1778884" y="386011"/>
            <a:ext cx="7886700" cy="625712"/>
          </a:xfrm>
        </p:spPr>
        <p:txBody>
          <a:bodyPr>
            <a:normAutofit/>
          </a:bodyPr>
          <a:lstStyle/>
          <a:p>
            <a:r>
              <a:rPr lang="en-US" sz="2000" dirty="0">
                <a:latin typeface="Noto Sans"/>
                <a:ea typeface="Noto Sans"/>
                <a:cs typeface="Noto Sans"/>
              </a:rPr>
              <a:t>Recovery        </a:t>
            </a:r>
            <a:r>
              <a:rPr lang="en-US" sz="2000" dirty="0">
                <a:solidFill>
                  <a:schemeClr val="bg1"/>
                </a:solidFill>
                <a:latin typeface="Noto Sans"/>
                <a:ea typeface="Noto Sans"/>
                <a:cs typeface="Noto Sans"/>
              </a:rPr>
              <a:t>  Resilience</a:t>
            </a:r>
            <a:endParaRPr lang="en-US" sz="2000" dirty="0">
              <a:solidFill>
                <a:schemeClr val="bg1"/>
              </a:solidFill>
            </a:endParaRPr>
          </a:p>
        </p:txBody>
      </p:sp>
      <p:sp>
        <p:nvSpPr>
          <p:cNvPr id="3" name="Content Placeholder 2">
            <a:extLst>
              <a:ext uri="{FF2B5EF4-FFF2-40B4-BE49-F238E27FC236}">
                <a16:creationId xmlns:a16="http://schemas.microsoft.com/office/drawing/2014/main" id="{5A57AE03-F0B1-7151-F851-F625A5561ECB}"/>
              </a:ext>
            </a:extLst>
          </p:cNvPr>
          <p:cNvSpPr>
            <a:spLocks noGrp="1"/>
          </p:cNvSpPr>
          <p:nvPr>
            <p:ph sz="half" idx="1"/>
          </p:nvPr>
        </p:nvSpPr>
        <p:spPr/>
        <p:txBody>
          <a:bodyPr vert="horz" lIns="91440" tIns="45720" rIns="91440" bIns="45720" rtlCol="0" anchor="t">
            <a:normAutofit/>
          </a:bodyPr>
          <a:lstStyle/>
          <a:p>
            <a:pPr>
              <a:lnSpc>
                <a:spcPct val="200000"/>
              </a:lnSpc>
            </a:pPr>
            <a:r>
              <a:rPr lang="en-US" dirty="0">
                <a:latin typeface="Noto Sans"/>
                <a:ea typeface="Noto Sans"/>
                <a:cs typeface="Noto Sans"/>
              </a:rPr>
              <a:t>A</a:t>
            </a:r>
            <a:r>
              <a:rPr lang="en-US" b="1" dirty="0">
                <a:latin typeface="Noto Sans"/>
                <a:ea typeface="Noto Sans"/>
                <a:cs typeface="Noto Sans"/>
              </a:rPr>
              <a:t> deeply personal, unique process</a:t>
            </a:r>
            <a:r>
              <a:rPr lang="en-US" dirty="0">
                <a:latin typeface="Noto Sans"/>
                <a:ea typeface="Noto Sans"/>
                <a:cs typeface="Noto Sans"/>
              </a:rPr>
              <a:t> of </a:t>
            </a:r>
            <a:r>
              <a:rPr lang="en-US" b="1" dirty="0">
                <a:latin typeface="Noto Sans"/>
                <a:ea typeface="Noto Sans"/>
                <a:cs typeface="Noto Sans"/>
              </a:rPr>
              <a:t>changing attitudes, values, feelings, goals, skills</a:t>
            </a:r>
            <a:r>
              <a:rPr lang="en-US" dirty="0">
                <a:latin typeface="Noto Sans"/>
                <a:ea typeface="Noto Sans"/>
                <a:cs typeface="Noto Sans"/>
              </a:rPr>
              <a:t>, and/or </a:t>
            </a:r>
            <a:r>
              <a:rPr lang="en-US" b="1" dirty="0">
                <a:latin typeface="Noto Sans"/>
                <a:ea typeface="Noto Sans"/>
                <a:cs typeface="Noto Sans"/>
              </a:rPr>
              <a:t>roles.</a:t>
            </a:r>
            <a:r>
              <a:rPr lang="en-US" dirty="0">
                <a:latin typeface="Noto Sans"/>
                <a:ea typeface="Noto Sans"/>
                <a:cs typeface="Noto Sans"/>
              </a:rPr>
              <a:t> Recovery involves the </a:t>
            </a:r>
            <a:r>
              <a:rPr lang="en-US" b="1" dirty="0">
                <a:latin typeface="Noto Sans"/>
                <a:ea typeface="Noto Sans"/>
                <a:cs typeface="Noto Sans"/>
              </a:rPr>
              <a:t>development of a new meaning and purpose in life</a:t>
            </a:r>
            <a:r>
              <a:rPr lang="en-US" dirty="0">
                <a:latin typeface="Noto Sans"/>
                <a:ea typeface="Noto Sans"/>
                <a:cs typeface="Noto Sans"/>
              </a:rPr>
              <a:t> as individuals grow beyond the effects of mental illness or trauma.</a:t>
            </a:r>
          </a:p>
        </p:txBody>
      </p:sp>
      <p:sp>
        <p:nvSpPr>
          <p:cNvPr id="4" name="Content Placeholder 3">
            <a:extLst>
              <a:ext uri="{FF2B5EF4-FFF2-40B4-BE49-F238E27FC236}">
                <a16:creationId xmlns:a16="http://schemas.microsoft.com/office/drawing/2014/main" id="{71518A52-7234-F05C-F9CC-9187838353F3}"/>
              </a:ext>
            </a:extLst>
          </p:cNvPr>
          <p:cNvSpPr>
            <a:spLocks noGrp="1"/>
          </p:cNvSpPr>
          <p:nvPr>
            <p:ph sz="half" idx="2"/>
          </p:nvPr>
        </p:nvSpPr>
        <p:spPr/>
        <p:txBody>
          <a:bodyPr vert="horz" lIns="91440" tIns="45720" rIns="91440" bIns="45720" rtlCol="0" anchor="t">
            <a:normAutofit/>
          </a:bodyPr>
          <a:lstStyle/>
          <a:p>
            <a:pPr>
              <a:lnSpc>
                <a:spcPct val="200000"/>
              </a:lnSpc>
            </a:pPr>
            <a:r>
              <a:rPr lang="en-US" dirty="0">
                <a:latin typeface="Noto Sans"/>
                <a:ea typeface="Noto Sans"/>
                <a:cs typeface="Noto Sans"/>
              </a:rPr>
              <a:t>The </a:t>
            </a:r>
            <a:r>
              <a:rPr lang="en-US" b="1" dirty="0">
                <a:latin typeface="Noto Sans"/>
                <a:ea typeface="Noto Sans"/>
                <a:cs typeface="Noto Sans"/>
              </a:rPr>
              <a:t>capacity to recover quickly</a:t>
            </a:r>
            <a:r>
              <a:rPr lang="en-US" dirty="0">
                <a:latin typeface="Noto Sans"/>
                <a:ea typeface="Noto Sans"/>
                <a:cs typeface="Noto Sans"/>
              </a:rPr>
              <a:t> from difficulties, </a:t>
            </a:r>
            <a:r>
              <a:rPr lang="en-US" b="1" dirty="0">
                <a:latin typeface="Noto Sans"/>
                <a:ea typeface="Noto Sans"/>
                <a:cs typeface="Noto Sans"/>
              </a:rPr>
              <a:t>adapt to challenging circumstances</a:t>
            </a:r>
            <a:r>
              <a:rPr lang="en-US" dirty="0">
                <a:latin typeface="Noto Sans"/>
                <a:ea typeface="Noto Sans"/>
                <a:cs typeface="Noto Sans"/>
              </a:rPr>
              <a:t>, and </a:t>
            </a:r>
            <a:r>
              <a:rPr lang="en-US" b="1" dirty="0">
                <a:latin typeface="Noto Sans"/>
                <a:ea typeface="Noto Sans"/>
                <a:cs typeface="Noto Sans"/>
              </a:rPr>
              <a:t>maintain mental well-being</a:t>
            </a:r>
            <a:r>
              <a:rPr lang="en-US" dirty="0">
                <a:latin typeface="Noto Sans"/>
                <a:ea typeface="Noto Sans"/>
                <a:cs typeface="Noto Sans"/>
              </a:rPr>
              <a:t> despite adversity.</a:t>
            </a:r>
          </a:p>
        </p:txBody>
      </p:sp>
      <p:sp>
        <p:nvSpPr>
          <p:cNvPr id="5" name="TextBox 4">
            <a:extLst>
              <a:ext uri="{FF2B5EF4-FFF2-40B4-BE49-F238E27FC236}">
                <a16:creationId xmlns:a16="http://schemas.microsoft.com/office/drawing/2014/main" id="{C24F3959-5126-4573-21BC-B29BCF79F817}"/>
              </a:ext>
            </a:extLst>
          </p:cNvPr>
          <p:cNvSpPr txBox="1"/>
          <p:nvPr/>
        </p:nvSpPr>
        <p:spPr>
          <a:xfrm>
            <a:off x="340645" y="100002"/>
            <a:ext cx="2874308" cy="3781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latin typeface="Noto Sans"/>
                <a:ea typeface="Noto Sans"/>
                <a:cs typeface="Noto Sans"/>
              </a:rPr>
              <a:t>Let's review...</a:t>
            </a:r>
          </a:p>
        </p:txBody>
      </p:sp>
    </p:spTree>
    <p:extLst>
      <p:ext uri="{BB962C8B-B14F-4D97-AF65-F5344CB8AC3E}">
        <p14:creationId xmlns:p14="http://schemas.microsoft.com/office/powerpoint/2010/main" val="126000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841D1D-8D9C-1A5F-92E8-3A53A387F089}"/>
              </a:ext>
            </a:extLst>
          </p:cNvPr>
          <p:cNvSpPr>
            <a:spLocks noGrp="1"/>
          </p:cNvSpPr>
          <p:nvPr>
            <p:ph idx="1"/>
          </p:nvPr>
        </p:nvSpPr>
        <p:spPr/>
        <p:txBody>
          <a:bodyPr vert="horz" lIns="91440" tIns="45720" rIns="91440" bIns="45720" rtlCol="0" anchor="t">
            <a:normAutofit/>
          </a:bodyPr>
          <a:lstStyle/>
          <a:p>
            <a:pPr marL="0" indent="0">
              <a:buNone/>
            </a:pPr>
            <a:r>
              <a:rPr lang="en-US" i="1" dirty="0">
                <a:latin typeface="Noto Sans"/>
                <a:ea typeface="Noto Sans"/>
                <a:cs typeface="Noto Sans"/>
              </a:rPr>
              <a:t>Awareness</a:t>
            </a:r>
            <a:r>
              <a:rPr lang="en-US" dirty="0">
                <a:latin typeface="Noto Sans"/>
                <a:ea typeface="Noto Sans"/>
                <a:cs typeface="Noto Sans"/>
              </a:rPr>
              <a:t>: Recognizing the need for help and the possibility of change.</a:t>
            </a:r>
            <a:endParaRPr lang="en-US" dirty="0"/>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Preparation</a:t>
            </a:r>
            <a:r>
              <a:rPr lang="en-US" dirty="0">
                <a:latin typeface="Noto Sans"/>
                <a:ea typeface="Noto Sans"/>
                <a:cs typeface="Noto Sans"/>
              </a:rPr>
              <a:t>: Gathering knowledge, skills, and resources to begin the recovery journey.</a:t>
            </a:r>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Rebuilding</a:t>
            </a:r>
            <a:r>
              <a:rPr lang="en-US" dirty="0">
                <a:latin typeface="Noto Sans"/>
                <a:ea typeface="Noto Sans"/>
                <a:cs typeface="Noto Sans"/>
              </a:rPr>
              <a:t>: Reclaiming a sense of identity and purpose.</a:t>
            </a:r>
          </a:p>
          <a:p>
            <a:pPr marL="0" indent="0">
              <a:buNone/>
            </a:pPr>
            <a:endParaRPr lang="en-US" dirty="0">
              <a:latin typeface="Noto Sans"/>
              <a:ea typeface="Noto Sans"/>
              <a:cs typeface="Noto Sans"/>
            </a:endParaRPr>
          </a:p>
          <a:p>
            <a:pPr marL="0" indent="0">
              <a:buNone/>
            </a:pPr>
            <a:r>
              <a:rPr lang="en-US" i="1">
                <a:latin typeface="Noto Sans"/>
                <a:ea typeface="Noto Sans"/>
                <a:cs typeface="Noto Sans"/>
              </a:rPr>
              <a:t>Growth</a:t>
            </a:r>
            <a:r>
              <a:rPr lang="en-US">
                <a:latin typeface="Noto Sans"/>
                <a:ea typeface="Noto Sans"/>
                <a:cs typeface="Noto Sans"/>
              </a:rPr>
              <a:t>: Thriving and maintaining well-being over time.</a:t>
            </a:r>
          </a:p>
          <a:p>
            <a:endParaRPr lang="en-US" dirty="0"/>
          </a:p>
        </p:txBody>
      </p:sp>
      <p:sp>
        <p:nvSpPr>
          <p:cNvPr id="3" name="Title 2">
            <a:extLst>
              <a:ext uri="{FF2B5EF4-FFF2-40B4-BE49-F238E27FC236}">
                <a16:creationId xmlns:a16="http://schemas.microsoft.com/office/drawing/2014/main" id="{66C54ABB-63FC-5A92-427F-749CA3702A17}"/>
              </a:ext>
            </a:extLst>
          </p:cNvPr>
          <p:cNvSpPr>
            <a:spLocks noGrp="1"/>
          </p:cNvSpPr>
          <p:nvPr>
            <p:ph type="title"/>
          </p:nvPr>
        </p:nvSpPr>
        <p:spPr>
          <a:xfrm>
            <a:off x="563542" y="364308"/>
            <a:ext cx="7886700" cy="625712"/>
          </a:xfrm>
        </p:spPr>
        <p:txBody>
          <a:bodyPr/>
          <a:lstStyle/>
          <a:p>
            <a:r>
              <a:rPr lang="en-US" dirty="0">
                <a:latin typeface="Noto Sans"/>
                <a:ea typeface="Noto Sans"/>
                <a:cs typeface="Noto Sans"/>
              </a:rPr>
              <a:t>The Stages of Recovery</a:t>
            </a:r>
            <a:endParaRPr lang="en-US" dirty="0"/>
          </a:p>
        </p:txBody>
      </p:sp>
      <p:sp>
        <p:nvSpPr>
          <p:cNvPr id="4" name="Arrow: Down 3">
            <a:extLst>
              <a:ext uri="{FF2B5EF4-FFF2-40B4-BE49-F238E27FC236}">
                <a16:creationId xmlns:a16="http://schemas.microsoft.com/office/drawing/2014/main" id="{9AAF1D74-B486-F9C8-F093-CE4DF172F601}"/>
              </a:ext>
            </a:extLst>
          </p:cNvPr>
          <p:cNvSpPr/>
          <p:nvPr/>
        </p:nvSpPr>
        <p:spPr>
          <a:xfrm>
            <a:off x="4415424" y="1573581"/>
            <a:ext cx="180061" cy="297493"/>
          </a:xfrm>
          <a:prstGeom prst="downArrow">
            <a:avLst/>
          </a:prstGeom>
          <a:solidFill>
            <a:srgbClr val="ED7D31"/>
          </a:solidFill>
          <a:ln>
            <a:solidFill>
              <a:srgbClr val="F373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E4587B73-51D2-8D40-4C94-B1DA3A7D6E04}"/>
              </a:ext>
            </a:extLst>
          </p:cNvPr>
          <p:cNvSpPr/>
          <p:nvPr/>
        </p:nvSpPr>
        <p:spPr>
          <a:xfrm>
            <a:off x="4391937" y="2426916"/>
            <a:ext cx="180061" cy="297493"/>
          </a:xfrm>
          <a:prstGeom prst="downArrow">
            <a:avLst/>
          </a:prstGeom>
          <a:solidFill>
            <a:srgbClr val="ED7D31"/>
          </a:solidFill>
          <a:ln>
            <a:solidFill>
              <a:srgbClr val="F373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D0AF9DDB-1117-EE91-C43F-148D5084267F}"/>
              </a:ext>
            </a:extLst>
          </p:cNvPr>
          <p:cNvSpPr/>
          <p:nvPr/>
        </p:nvSpPr>
        <p:spPr>
          <a:xfrm>
            <a:off x="4391936" y="3389854"/>
            <a:ext cx="180061" cy="297493"/>
          </a:xfrm>
          <a:prstGeom prst="downArrow">
            <a:avLst/>
          </a:prstGeom>
          <a:solidFill>
            <a:srgbClr val="ED7D31"/>
          </a:solidFill>
          <a:ln>
            <a:solidFill>
              <a:srgbClr val="F373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7ACBFEE-41D9-0605-7F21-ECBA6127580A}"/>
              </a:ext>
            </a:extLst>
          </p:cNvPr>
          <p:cNvSpPr txBox="1"/>
          <p:nvPr/>
        </p:nvSpPr>
        <p:spPr>
          <a:xfrm>
            <a:off x="340645" y="100002"/>
            <a:ext cx="2874308" cy="3781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latin typeface="Noto Sans"/>
                <a:ea typeface="Noto Sans"/>
                <a:cs typeface="Noto Sans"/>
              </a:rPr>
              <a:t>Let's review...</a:t>
            </a:r>
          </a:p>
        </p:txBody>
      </p:sp>
    </p:spTree>
    <p:extLst>
      <p:ext uri="{BB962C8B-B14F-4D97-AF65-F5344CB8AC3E}">
        <p14:creationId xmlns:p14="http://schemas.microsoft.com/office/powerpoint/2010/main" val="368544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http://schemas.microsoft.com/office/infopath/2007/PartnerControls"/>
    <ds:schemaRef ds:uri="http://purl.org/dc/dcmitype/"/>
    <ds:schemaRef ds:uri="http://schemas.microsoft.com/office/2006/documentManagement/types"/>
    <ds:schemaRef ds:uri="http://purl.org/dc/elements/1.1/"/>
    <ds:schemaRef ds:uri="http://schemas.microsoft.com/office/2006/metadata/properties"/>
    <ds:schemaRef ds:uri="b5fce80b-0e0a-4fa4-a000-b17fcd0d1776"/>
    <ds:schemaRef ds:uri="http://www.w3.org/XML/1998/namespace"/>
    <ds:schemaRef ds:uri="http://purl.org/dc/terms/"/>
    <ds:schemaRef ds:uri="http://schemas.openxmlformats.org/package/2006/metadata/core-properties"/>
    <ds:schemaRef ds:uri="48e769e3-d160-4238-8758-582613b64169"/>
  </ds:schemaRefs>
</ds:datastoreItem>
</file>

<file path=customXml/itemProps3.xml><?xml version="1.0" encoding="utf-8"?>
<ds:datastoreItem xmlns:ds="http://schemas.openxmlformats.org/officeDocument/2006/customXml" ds:itemID="{07A288AF-9E44-42AE-A35A-EFAA5A985B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5967</TotalTime>
  <Words>1108</Words>
  <Application>Microsoft Office PowerPoint</Application>
  <PresentationFormat>On-screen Show (16:9)</PresentationFormat>
  <Paragraphs>104</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Courier New</vt:lpstr>
      <vt:lpstr>Noto Sans</vt:lpstr>
      <vt:lpstr>System Font Regular</vt:lpstr>
      <vt:lpstr>Wingdings</vt:lpstr>
      <vt:lpstr>fhi-360-powerpoint-template-option-a-noto-sans-font</vt:lpstr>
      <vt:lpstr>Session 4</vt:lpstr>
      <vt:lpstr>PowerPoint Presentation</vt:lpstr>
      <vt:lpstr>Our Community Norms </vt:lpstr>
      <vt:lpstr>Icebreaker - Instructions</vt:lpstr>
      <vt:lpstr>Review from Sessions 1-3: Minute to Win It (Round 1)</vt:lpstr>
      <vt:lpstr>Review from Sessions 1-3: Minute to Win It (Round 2)</vt:lpstr>
      <vt:lpstr>Module 1.5 -   Recovery and Resilience</vt:lpstr>
      <vt:lpstr>Recovery          Resilience</vt:lpstr>
      <vt:lpstr>The Stages of Recovery</vt:lpstr>
      <vt:lpstr>Resilience</vt:lpstr>
      <vt:lpstr>Resilience – Speed Dating Discussion</vt:lpstr>
      <vt:lpstr>Resilience-building Brainstorm</vt:lpstr>
      <vt:lpstr>Brain (&amp; Bathroom) Break</vt:lpstr>
      <vt:lpstr>Module 1.6 -   Self-Care and Well-being: </vt:lpstr>
      <vt:lpstr>Self-care</vt:lpstr>
      <vt:lpstr>Principles of Self-care</vt:lpstr>
      <vt:lpstr>Self-care Strategies</vt:lpstr>
      <vt:lpstr>Guided Relaxation Exercise</vt:lpstr>
      <vt:lpstr>Mind-Body Connection</vt:lpstr>
      <vt:lpstr>Personalized Self-Care Plans</vt:lpstr>
      <vt:lpstr>How can workplaces, schools, or communities support individuals in prioritizing self-care?</vt:lpstr>
      <vt:lpstr>Self-care Plan &amp; Cohort Google Drive Resource List</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1116</cp:revision>
  <dcterms:created xsi:type="dcterms:W3CDTF">2010-04-12T23:12:02Z</dcterms:created>
  <dcterms:modified xsi:type="dcterms:W3CDTF">2025-05-15T12:58:40Z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16900</vt:r8>
  </property>
</Properties>
</file>